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sldIdLst>
    <p:sldId id="408" r:id="rId2"/>
    <p:sldId id="392" r:id="rId3"/>
    <p:sldId id="374" r:id="rId4"/>
    <p:sldId id="378" r:id="rId5"/>
    <p:sldId id="409" r:id="rId6"/>
    <p:sldId id="412" r:id="rId7"/>
    <p:sldId id="413" r:id="rId8"/>
    <p:sldId id="381" r:id="rId9"/>
    <p:sldId id="380" r:id="rId10"/>
    <p:sldId id="379" r:id="rId11"/>
    <p:sldId id="377" r:id="rId12"/>
    <p:sldId id="385" r:id="rId13"/>
    <p:sldId id="437" r:id="rId14"/>
    <p:sldId id="406" r:id="rId15"/>
    <p:sldId id="426" r:id="rId16"/>
    <p:sldId id="436" r:id="rId17"/>
    <p:sldId id="384" r:id="rId18"/>
    <p:sldId id="376" r:id="rId19"/>
    <p:sldId id="416" r:id="rId20"/>
    <p:sldId id="438" r:id="rId21"/>
    <p:sldId id="439" r:id="rId22"/>
    <p:sldId id="440" r:id="rId23"/>
    <p:sldId id="415" r:id="rId24"/>
    <p:sldId id="417" r:id="rId25"/>
    <p:sldId id="444" r:id="rId26"/>
    <p:sldId id="445" r:id="rId27"/>
    <p:sldId id="446" r:id="rId28"/>
    <p:sldId id="390" r:id="rId29"/>
    <p:sldId id="407" r:id="rId30"/>
    <p:sldId id="393" r:id="rId31"/>
    <p:sldId id="427" r:id="rId32"/>
    <p:sldId id="428" r:id="rId33"/>
    <p:sldId id="419" r:id="rId34"/>
    <p:sldId id="429" r:id="rId35"/>
    <p:sldId id="397" r:id="rId36"/>
    <p:sldId id="400" r:id="rId37"/>
    <p:sldId id="420" r:id="rId38"/>
    <p:sldId id="421" r:id="rId39"/>
    <p:sldId id="422" r:id="rId40"/>
    <p:sldId id="399" r:id="rId41"/>
    <p:sldId id="430" r:id="rId42"/>
    <p:sldId id="431" r:id="rId43"/>
    <p:sldId id="432" r:id="rId44"/>
    <p:sldId id="423" r:id="rId45"/>
    <p:sldId id="424" r:id="rId46"/>
    <p:sldId id="441" r:id="rId47"/>
    <p:sldId id="442" r:id="rId48"/>
    <p:sldId id="443" r:id="rId49"/>
    <p:sldId id="404" r:id="rId50"/>
    <p:sldId id="405" r:id="rId51"/>
    <p:sldId id="296" r:id="rId52"/>
    <p:sldId id="297" r:id="rId53"/>
    <p:sldId id="298" r:id="rId54"/>
    <p:sldId id="299" r:id="rId55"/>
    <p:sldId id="300" r:id="rId5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06C52-9213-4567-B1BA-E5BDFC05F7FE}" type="datetimeFigureOut">
              <a:rPr lang="ru-RU" smtClean="0"/>
              <a:t>11.12.2013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CF3-2B6D-4034-974C-6AC6834E9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64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EB29-E890-4705-BFF3-C391B486AD72}" type="datetime1">
              <a:rPr lang="ru-RU" smtClean="0"/>
              <a:t>11.12.2013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1E6E4-0890-4FA2-BCB3-044113FEF4E8}" type="datetime1">
              <a:rPr lang="ru-RU" smtClean="0"/>
              <a:t>11.12.2013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999E-0065-4766-B505-77F4E5452704}" type="datetime1">
              <a:rPr lang="ru-RU" smtClean="0"/>
              <a:t>11.12.2013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54EF-CA97-4A2C-85A9-D25F5DB83713}" type="datetime1">
              <a:rPr lang="ru-RU" smtClean="0"/>
              <a:t>11.12.2013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751F-508E-4A52-ACC2-037687B9A6A3}" type="datetime1">
              <a:rPr lang="ru-RU" smtClean="0"/>
              <a:t>11.12.2013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49D-EFA3-46B3-AB80-8B470919939A}" type="datetime1">
              <a:rPr lang="ru-RU" smtClean="0"/>
              <a:t>11.12.2013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FF46-5068-4002-A01E-62DAACBCE91F}" type="datetime1">
              <a:rPr lang="ru-RU" smtClean="0"/>
              <a:t>11.12.2013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7137-828F-4F60-B59E-372D1405E830}" type="datetime1">
              <a:rPr lang="ru-RU" smtClean="0"/>
              <a:t>11.12.2013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5DA6-69CC-49F0-ADA4-363B514D3064}" type="datetime1">
              <a:rPr lang="ru-RU" smtClean="0"/>
              <a:t>11.12.2013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C8EE9-FA3A-444E-921C-3AEAE2755CC7}" type="datetime1">
              <a:rPr lang="ru-RU" smtClean="0"/>
              <a:t>11.12.2013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1DE59-745B-4D94-88CC-F6B1D092D15A}" type="datetime1">
              <a:rPr lang="ru-RU" smtClean="0"/>
              <a:t>11.12.2013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8439BCF-CACA-451C-8122-79B883F57A66}" type="datetime1">
              <a:rPr lang="ru-RU" smtClean="0"/>
              <a:t>11.12.2013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0E6C949-DAC4-4F36-B469-C12F6F1F3E29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Назначение приложения «</a:t>
            </a:r>
            <a:r>
              <a:rPr lang="ru-RU" dirty="0" err="1" smtClean="0"/>
              <a:t>Гиперсистема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Отработка </a:t>
            </a:r>
            <a:r>
              <a:rPr lang="ru-RU" dirty="0"/>
              <a:t>логики функционирования </a:t>
            </a:r>
            <a:r>
              <a:rPr lang="ru-RU" dirty="0" smtClean="0"/>
              <a:t>УУ (блока </a:t>
            </a:r>
            <a:r>
              <a:rPr lang="ru-RU" dirty="0" err="1" smtClean="0"/>
              <a:t>управленя</a:t>
            </a:r>
            <a:r>
              <a:rPr lang="ru-RU" dirty="0" smtClean="0"/>
              <a:t>) </a:t>
            </a:r>
            <a:r>
              <a:rPr lang="ru-RU" dirty="0"/>
              <a:t>в штатных и нештатных режимах </a:t>
            </a:r>
            <a:r>
              <a:rPr lang="ru-RU" dirty="0" smtClean="0"/>
              <a:t>работы </a:t>
            </a:r>
            <a:r>
              <a:rPr lang="ru-RU" dirty="0"/>
              <a:t>перед выполнением последующих этапов </a:t>
            </a:r>
            <a:r>
              <a:rPr lang="ru-RU" dirty="0" smtClean="0"/>
              <a:t>разработки (первый уровень отработки);</a:t>
            </a:r>
            <a:endParaRPr lang="ru-RU" dirty="0"/>
          </a:p>
          <a:p>
            <a:r>
              <a:rPr lang="ru-RU" dirty="0" smtClean="0"/>
              <a:t>Отработка </a:t>
            </a:r>
            <a:r>
              <a:rPr lang="ru-RU" dirty="0"/>
              <a:t>логики функционирования </a:t>
            </a:r>
            <a:r>
              <a:rPr lang="ru-RU" dirty="0" smtClean="0"/>
              <a:t>в </a:t>
            </a:r>
            <a:r>
              <a:rPr lang="ru-RU" dirty="0"/>
              <a:t>штатных и нештатных режимах работы с учетом специфики программной (в </a:t>
            </a:r>
            <a:r>
              <a:rPr lang="ru-RU" dirty="0" smtClean="0"/>
              <a:t>МК) </a:t>
            </a:r>
            <a:r>
              <a:rPr lang="ru-RU" dirty="0"/>
              <a:t>и аппаратной реализации УУ </a:t>
            </a:r>
            <a:r>
              <a:rPr lang="ru-RU" dirty="0" smtClean="0"/>
              <a:t>(второй </a:t>
            </a:r>
            <a:r>
              <a:rPr lang="ru-RU" dirty="0"/>
              <a:t>уровень </a:t>
            </a:r>
            <a:r>
              <a:rPr lang="ru-RU" dirty="0" smtClean="0"/>
              <a:t>отработки);</a:t>
            </a:r>
            <a:endParaRPr lang="ru-RU" dirty="0"/>
          </a:p>
          <a:p>
            <a:r>
              <a:rPr lang="ru-RU" dirty="0" smtClean="0"/>
              <a:t>Генерация </a:t>
            </a:r>
            <a:r>
              <a:rPr lang="ru-RU" dirty="0"/>
              <a:t>макет-программ </a:t>
            </a:r>
            <a:r>
              <a:rPr lang="ru-RU" dirty="0" smtClean="0"/>
              <a:t>МК (исходных </a:t>
            </a:r>
            <a:r>
              <a:rPr lang="ru-RU" dirty="0"/>
              <a:t>текстов на языке </a:t>
            </a:r>
            <a:r>
              <a:rPr lang="en-US" dirty="0"/>
              <a:t>ANSI</a:t>
            </a:r>
            <a:r>
              <a:rPr lang="ru-RU" dirty="0"/>
              <a:t> - </a:t>
            </a:r>
            <a:r>
              <a:rPr lang="en-US" dirty="0"/>
              <a:t>C</a:t>
            </a:r>
            <a:r>
              <a:rPr lang="ru-RU" dirty="0" smtClean="0"/>
              <a:t>).</a:t>
            </a:r>
          </a:p>
          <a:p>
            <a:r>
              <a:rPr lang="ru-RU" dirty="0" smtClean="0"/>
              <a:t>Создание </a:t>
            </a:r>
            <a:r>
              <a:rPr lang="ru-RU" dirty="0"/>
              <a:t>предпосылок для формализации в рамках развития СТП 154-26-82_2 и объединения всей необходимой информации в одном документе ТЗ, исключив разработку  ИД ПО ЦПМ.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shade val="50000"/>
                  </a:prstClr>
                </a:solidFill>
              </a:rPr>
              <a:t>Акунович С.И.</a:t>
            </a:r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>
                <a:solidFill>
                  <a:prstClr val="white">
                    <a:shade val="50000"/>
                  </a:prstClr>
                </a:solidFill>
              </a:rPr>
              <a:pPr/>
              <a:t>1</a:t>
            </a:fld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Синтез модели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37160" indent="0">
              <a:buNone/>
            </a:pPr>
            <a:r>
              <a:rPr lang="ru-RU" dirty="0"/>
              <a:t>Синтез комплексной логической модели </a:t>
            </a:r>
            <a:r>
              <a:rPr lang="ru-RU" dirty="0" smtClean="0"/>
              <a:t>УУ </a:t>
            </a:r>
            <a:r>
              <a:rPr lang="ru-RU" dirty="0"/>
              <a:t>заключается в преобразовании предметных конструкций модели (файлы *.</a:t>
            </a:r>
            <a:r>
              <a:rPr lang="ru-RU" dirty="0" err="1"/>
              <a:t>txt</a:t>
            </a:r>
            <a:r>
              <a:rPr lang="ru-RU" dirty="0"/>
              <a:t>) в программные конструкции модели (файлы *.</a:t>
            </a:r>
            <a:r>
              <a:rPr lang="ru-RU" dirty="0" err="1"/>
              <a:t>pas</a:t>
            </a:r>
            <a:r>
              <a:rPr lang="ru-RU" dirty="0"/>
              <a:t>) и включает:</a:t>
            </a:r>
          </a:p>
          <a:p>
            <a:pPr lvl="0"/>
            <a:r>
              <a:rPr lang="ru-RU" dirty="0"/>
              <a:t>Синтез программ для выполнения алгоритмов управления;</a:t>
            </a:r>
          </a:p>
          <a:p>
            <a:pPr lvl="0"/>
            <a:r>
              <a:rPr lang="ru-RU" dirty="0"/>
              <a:t>Синтез программ для вычисления логических функций;</a:t>
            </a:r>
          </a:p>
          <a:p>
            <a:pPr lvl="0"/>
            <a:r>
              <a:rPr lang="ru-RU" dirty="0"/>
              <a:t>Синтез программ для работы с таймерами;</a:t>
            </a:r>
          </a:p>
          <a:p>
            <a:pPr lvl="0"/>
            <a:r>
              <a:rPr lang="ru-RU" dirty="0"/>
              <a:t>Синтез программы подачи команд;</a:t>
            </a:r>
          </a:p>
          <a:p>
            <a:pPr lvl="0"/>
            <a:r>
              <a:rPr lang="ru-RU" dirty="0"/>
              <a:t>Синтез программы подачи входов.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19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Отработка и компиляция  модели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Модель </a:t>
            </a:r>
            <a:r>
              <a:rPr lang="ru-RU" dirty="0"/>
              <a:t>УУ представляет собой  композицию из предметных конструкций (логических данных ТЗ), программных конструкций (фрагментов кода DELPHI) и резидентных конструкций  (шаблонов программ </a:t>
            </a:r>
            <a:r>
              <a:rPr lang="ru-RU" dirty="0" smtClean="0"/>
              <a:t>приложения </a:t>
            </a:r>
            <a:r>
              <a:rPr lang="ru-RU" dirty="0"/>
              <a:t>«</a:t>
            </a:r>
            <a:r>
              <a:rPr lang="ru-RU" dirty="0" err="1"/>
              <a:t>Гиперсистема</a:t>
            </a:r>
            <a:r>
              <a:rPr lang="ru-RU" dirty="0"/>
              <a:t>»).    При этом предметные конструкции  и программные конструкции составляют более 90% композиционной модели.</a:t>
            </a:r>
          </a:p>
          <a:p>
            <a:r>
              <a:rPr lang="ru-RU" dirty="0"/>
              <a:t>Резидентные конструкции-шаблоны  приложения «</a:t>
            </a:r>
            <a:r>
              <a:rPr lang="ru-RU" dirty="0" err="1"/>
              <a:t>Гиперсистема</a:t>
            </a:r>
            <a:r>
              <a:rPr lang="ru-RU" dirty="0"/>
              <a:t>» содержат директивы INCUDE, с помощью которых эти константные конструкции-шаблоны соединяются с переменными программными конструкциями, сгенерированными в процессе синтеза модели нового УУ, и образуют программную исполняемую </a:t>
            </a:r>
            <a:r>
              <a:rPr lang="ru-RU" dirty="0" smtClean="0"/>
              <a:t>модель. </a:t>
            </a:r>
          </a:p>
          <a:p>
            <a:r>
              <a:rPr lang="ru-RU" dirty="0" smtClean="0"/>
              <a:t>Это </a:t>
            </a:r>
            <a:r>
              <a:rPr lang="ru-RU" dirty="0"/>
              <a:t>очень важная концептуальная основа  приложения «</a:t>
            </a:r>
            <a:r>
              <a:rPr lang="ru-RU" dirty="0" err="1"/>
              <a:t>Гиперсистема</a:t>
            </a:r>
            <a:r>
              <a:rPr lang="ru-RU" dirty="0"/>
              <a:t>» и ее нужно отчетливо представлять пользователю на этапе отработки (отладки) модели УУ.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9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Отработка предметных конструкций модели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600" dirty="0" smtClean="0"/>
              <a:t>Композиционная модель реального УУ (на примере БУ) представляет собой  очень сложную программу. Для ее отладки (отработки) используется весь мощнейший комплекс отладочных средств используемой среды разработки RAD </a:t>
            </a:r>
            <a:r>
              <a:rPr lang="ru-RU" sz="1600" dirty="0" err="1" smtClean="0"/>
              <a:t>Studio</a:t>
            </a:r>
            <a:r>
              <a:rPr lang="ru-RU" sz="1600" dirty="0" smtClean="0"/>
              <a:t> DELPHI XE5. В процессе отладки  константные конструкции-шаблоны и переменные программные конструкции конкретного УУ являются одной программой сложной структуры. При этом ошибки (практически неизбежные) обнаруживаются в программных конструкциях, а возникают они в предметных конструкциях.</a:t>
            </a:r>
          </a:p>
          <a:p>
            <a:r>
              <a:rPr lang="ru-RU" sz="1600" dirty="0" smtClean="0"/>
              <a:t>Таким образом, в процессе отладки композиционной модели реального УУ идет отработка предметных конструкций (логических данных ТЗ), программных конструкций (фрагментов кода DELPHI) и резидентных конструкций  (шаблонов программ DELPHI приложения «</a:t>
            </a:r>
            <a:r>
              <a:rPr lang="ru-RU" sz="1600" dirty="0" err="1" smtClean="0"/>
              <a:t>Гиперсистема</a:t>
            </a:r>
            <a:r>
              <a:rPr lang="ru-RU" sz="1600" dirty="0" smtClean="0"/>
              <a:t>»). При этом изменения с целью устранения выявленных ошибок должны вноситься пользователем в предметные конструкции (документ ТЗ).</a:t>
            </a:r>
          </a:p>
          <a:p>
            <a:r>
              <a:rPr lang="ru-RU" sz="1600" dirty="0" smtClean="0"/>
              <a:t>Сообщения </a:t>
            </a:r>
            <a:r>
              <a:rPr lang="ru-RU" sz="1600" dirty="0"/>
              <a:t>об ошибках компиляции, полученные в процессе отладки модели (программных и резидентных конструкций), </a:t>
            </a:r>
            <a:r>
              <a:rPr lang="ru-RU" sz="1600" dirty="0" smtClean="0"/>
              <a:t>преобразуются  </a:t>
            </a:r>
            <a:r>
              <a:rPr lang="ru-RU" sz="1600" dirty="0"/>
              <a:t>в сообщения о соответствующих ошибках в предметных конструкциях (логических данных ТЗ). Для этого сообщения об ошибках компиляции из окна </a:t>
            </a:r>
            <a:r>
              <a:rPr lang="ru-RU" sz="1600" i="1" dirty="0" err="1"/>
              <a:t>Messages</a:t>
            </a:r>
            <a:r>
              <a:rPr lang="ru-RU" sz="1600" i="1" dirty="0"/>
              <a:t> </a:t>
            </a:r>
            <a:r>
              <a:rPr lang="ru-RU" sz="1600" dirty="0"/>
              <a:t>среды разработки </a:t>
            </a:r>
            <a:r>
              <a:rPr lang="ru-RU" sz="1600" dirty="0" err="1"/>
              <a:t>Delphi</a:t>
            </a:r>
            <a:r>
              <a:rPr lang="ru-RU" sz="1600" dirty="0"/>
              <a:t> </a:t>
            </a:r>
            <a:r>
              <a:rPr lang="ru-RU" sz="1600" dirty="0" smtClean="0"/>
              <a:t>XE5 </a:t>
            </a:r>
            <a:r>
              <a:rPr lang="ru-RU" sz="1600" dirty="0"/>
              <a:t>преобразуются в предметную   терминологию и выдаются пользователю приложения «</a:t>
            </a:r>
            <a:r>
              <a:rPr lang="ru-RU" sz="1600" dirty="0" err="1"/>
              <a:t>Гиперсистема</a:t>
            </a:r>
            <a:r>
              <a:rPr lang="ru-RU" sz="1600" dirty="0"/>
              <a:t>» </a:t>
            </a:r>
            <a:r>
              <a:rPr lang="ru-RU" sz="1600" dirty="0" smtClean="0"/>
              <a:t>.</a:t>
            </a:r>
            <a:endParaRPr lang="ru-RU" sz="1600" dirty="0"/>
          </a:p>
          <a:p>
            <a:pPr marL="137160" indent="0" algn="just">
              <a:buNone/>
            </a:pPr>
            <a:r>
              <a:rPr lang="ru-RU" sz="1600" dirty="0" smtClean="0"/>
              <a:t> </a:t>
            </a:r>
            <a:endParaRPr lang="ru-RU" sz="16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91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Отработка и компиляция  модели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1196752"/>
            <a:ext cx="7920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При выполнении команды </a:t>
            </a:r>
            <a:r>
              <a:rPr lang="ru-RU" i="1" dirty="0"/>
              <a:t>Отработка и компиляция  модели </a:t>
            </a:r>
            <a:r>
              <a:rPr lang="ru-RU" dirty="0"/>
              <a:t>запускается среда разработки </a:t>
            </a:r>
            <a:r>
              <a:rPr lang="en-US" dirty="0"/>
              <a:t>Delphi </a:t>
            </a:r>
            <a:r>
              <a:rPr lang="en-US" dirty="0" smtClean="0"/>
              <a:t>XE</a:t>
            </a:r>
            <a:r>
              <a:rPr lang="ru-RU" dirty="0" smtClean="0"/>
              <a:t>5.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13</a:t>
            </a:fld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857366"/>
            <a:ext cx="7776864" cy="4687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2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Пакетное моделирование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ru-RU" sz="3600" i="1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 </a:t>
            </a:r>
            <a:r>
              <a:rPr lang="en-US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(</a:t>
            </a:r>
            <a:r>
              <a:rPr lang="ru-RU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моделирование </a:t>
            </a:r>
            <a:r>
              <a:rPr lang="ru-RU" sz="3600" dirty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можно выполнять </a:t>
            </a:r>
            <a:r>
              <a:rPr lang="ru-RU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прямо </a:t>
            </a:r>
            <a:r>
              <a:rPr lang="ru-RU" sz="3600" dirty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в</a:t>
            </a:r>
            <a:r>
              <a:rPr lang="ru-RU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 документе </a:t>
            </a:r>
            <a:r>
              <a:rPr lang="ru-RU" sz="3600" dirty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ТЗ</a:t>
            </a:r>
            <a:r>
              <a:rPr lang="en-US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Book Antiqua"/>
                <a:ea typeface="+mn-ea"/>
                <a:cs typeface="+mn-cs"/>
              </a:rPr>
              <a:t>!)</a:t>
            </a:r>
            <a:endParaRPr lang="ru-RU" sz="3600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Комплексное </a:t>
            </a:r>
            <a:r>
              <a:rPr lang="ru-RU" dirty="0"/>
              <a:t>моделирование и анализ </a:t>
            </a:r>
            <a:r>
              <a:rPr lang="ru-RU" dirty="0" smtClean="0"/>
              <a:t>структурных </a:t>
            </a:r>
            <a:r>
              <a:rPr lang="ru-RU" dirty="0"/>
              <a:t>и функциональных (логических) зависимостей УУ (включая взаимодействие с внешней средой), представленных в ТЗ в виде блок-схем </a:t>
            </a:r>
            <a:r>
              <a:rPr lang="ru-RU" dirty="0" smtClean="0"/>
              <a:t>алгоритмов, таймеров </a:t>
            </a:r>
            <a:r>
              <a:rPr lang="ru-RU" dirty="0"/>
              <a:t>и логических формул, обеспечивает отработку логики функционирования в штатных и нештатных режимах </a:t>
            </a:r>
            <a:r>
              <a:rPr lang="ru-RU" dirty="0" smtClean="0"/>
              <a:t>работы.</a:t>
            </a:r>
            <a:endParaRPr lang="ru-RU" dirty="0"/>
          </a:p>
          <a:p>
            <a:r>
              <a:rPr lang="ru-RU" dirty="0"/>
              <a:t>Отработка штатных режимов функционирования УУ в основном заключается в подаче на модель </a:t>
            </a:r>
            <a:r>
              <a:rPr lang="ru-RU" dirty="0" smtClean="0"/>
              <a:t>последовательностей </a:t>
            </a:r>
            <a:r>
              <a:rPr lang="ru-RU" dirty="0"/>
              <a:t>команд и входов и анализе получаемых </a:t>
            </a:r>
            <a:r>
              <a:rPr lang="ru-RU" dirty="0" smtClean="0"/>
              <a:t>внутренних и выходных </a:t>
            </a:r>
            <a:r>
              <a:rPr lang="ru-RU" dirty="0"/>
              <a:t>сигналов</a:t>
            </a:r>
            <a:r>
              <a:rPr lang="ru-RU" dirty="0" smtClean="0"/>
              <a:t>.</a:t>
            </a:r>
          </a:p>
          <a:p>
            <a:r>
              <a:rPr lang="ru-RU" dirty="0"/>
              <a:t>При этом пользователь не должен </a:t>
            </a:r>
            <a:r>
              <a:rPr lang="ru-RU" dirty="0" smtClean="0"/>
              <a:t>вводить</a:t>
            </a:r>
            <a:r>
              <a:rPr lang="ru-RU" dirty="0"/>
              <a:t> команд и входов</a:t>
            </a:r>
            <a:r>
              <a:rPr lang="ru-RU" dirty="0" smtClean="0"/>
              <a:t>, </a:t>
            </a:r>
            <a:r>
              <a:rPr lang="ru-RU" dirty="0"/>
              <a:t>а только выбирать нужные фрагменты из автоматически подготовленной </a:t>
            </a:r>
            <a:r>
              <a:rPr lang="ru-RU" dirty="0" smtClean="0"/>
              <a:t>информации из ТЗ;</a:t>
            </a:r>
            <a:endParaRPr lang="ru-RU" dirty="0"/>
          </a:p>
          <a:p>
            <a:r>
              <a:rPr lang="ru-RU" dirty="0"/>
              <a:t>Для отработки нештатных режимов (анализ по принципу «что – если?»), кроме подачи на модель входных последовательностей с нештатным порядком поступления команд и входов, имеется возможность вносить изменения в алгоритмы и логические формулы для имитации всевозможных нештатных ситуаций в структуре УУ</a:t>
            </a:r>
            <a:r>
              <a:rPr lang="ru-RU" dirty="0" smtClean="0"/>
              <a:t>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89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Пакетное </a:t>
            </a:r>
            <a:r>
              <a:rPr lang="ru-RU" dirty="0">
                <a:effectLst/>
              </a:rPr>
              <a:t>моделирование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15</a:t>
            </a:fld>
            <a:endParaRPr lang="ru-RU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49694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32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Пакетное моделирование </a:t>
            </a:r>
            <a:r>
              <a:rPr lang="ru-RU" dirty="0" smtClean="0">
                <a:solidFill>
                  <a:srgbClr val="FFFF00"/>
                </a:solidFill>
                <a:effectLst/>
              </a:rPr>
              <a:t>(Команда </a:t>
            </a:r>
            <a:r>
              <a:rPr lang="en-US" dirty="0" smtClean="0">
                <a:solidFill>
                  <a:srgbClr val="FFFF00"/>
                </a:solidFill>
                <a:effectLst/>
              </a:rPr>
              <a:t>H6235 </a:t>
            </a:r>
            <a:r>
              <a:rPr lang="ru-RU" dirty="0" smtClean="0">
                <a:solidFill>
                  <a:srgbClr val="FFFF00"/>
                </a:solidFill>
                <a:effectLst/>
              </a:rPr>
              <a:t>подана из ТЗ!)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16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23" y="1484784"/>
            <a:ext cx="8017706" cy="5011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Анализ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ru-RU" dirty="0"/>
              <a:t>Подлежащие анализу результаты моделирования предоставляются пользователю в следующих формах:</a:t>
            </a:r>
          </a:p>
          <a:p>
            <a:pPr lvl="0"/>
            <a:r>
              <a:rPr lang="ru-RU" dirty="0" smtClean="0"/>
              <a:t>Речевое оповещение</a:t>
            </a:r>
            <a:r>
              <a:rPr lang="ru-RU" i="1" dirty="0" smtClean="0"/>
              <a:t>;</a:t>
            </a:r>
            <a:endParaRPr lang="ru-RU" dirty="0"/>
          </a:p>
          <a:p>
            <a:pPr lvl="0"/>
            <a:r>
              <a:rPr lang="ru-RU" dirty="0" smtClean="0"/>
              <a:t>Цветовое отображение переключений в документе ТЗ</a:t>
            </a:r>
            <a:r>
              <a:rPr lang="ru-RU" i="1" dirty="0" smtClean="0"/>
              <a:t>;</a:t>
            </a:r>
            <a:endParaRPr lang="ru-RU" dirty="0"/>
          </a:p>
          <a:p>
            <a:r>
              <a:rPr lang="ru-RU" dirty="0"/>
              <a:t>Список Функциональная</a:t>
            </a:r>
            <a:r>
              <a:rPr lang="ru-RU" i="1" dirty="0"/>
              <a:t> </a:t>
            </a:r>
            <a:r>
              <a:rPr lang="ru-RU" dirty="0"/>
              <a:t>схема</a:t>
            </a:r>
            <a:r>
              <a:rPr lang="ru-RU" i="1" dirty="0"/>
              <a:t> (ФС)</a:t>
            </a:r>
            <a:r>
              <a:rPr lang="ru-RU" dirty="0"/>
              <a:t>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5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Речевое  оповещение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Речевое  оповещение является важным элементом интерфейса приложения «</a:t>
            </a:r>
            <a:r>
              <a:rPr lang="ru-RU" dirty="0" err="1"/>
              <a:t>Гиперсистема</a:t>
            </a:r>
            <a:r>
              <a:rPr lang="ru-RU" dirty="0"/>
              <a:t>» и позволяет акцентировать внимание пользователя на наиболее важных событиях и ситуациях в процессе моделирования. </a:t>
            </a:r>
            <a:endParaRPr lang="ru-RU" dirty="0" smtClean="0"/>
          </a:p>
          <a:p>
            <a:r>
              <a:rPr lang="ru-RU" dirty="0" smtClean="0"/>
              <a:t>Обеспечивается </a:t>
            </a:r>
            <a:r>
              <a:rPr lang="ru-RU" dirty="0"/>
              <a:t>средствами специальной библиотеки </a:t>
            </a:r>
            <a:r>
              <a:rPr lang="ru-RU" dirty="0" err="1"/>
              <a:t>SpeechLib_TLB</a:t>
            </a:r>
            <a:r>
              <a:rPr lang="ru-RU" dirty="0"/>
              <a:t>, подключаемой к среде DELPHI, с учетом специфики воспроизведения смешанных русско-латинских </a:t>
            </a:r>
            <a:r>
              <a:rPr lang="ru-RU" dirty="0" smtClean="0"/>
              <a:t>текстов, используемых в ТЗ. 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3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Цветовое отображение переключений в документе ТЗ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19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43189"/>
            <a:ext cx="8100392" cy="488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74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Структура приложения «</a:t>
            </a:r>
            <a:r>
              <a:rPr lang="ru-RU" dirty="0" err="1">
                <a:effectLst/>
              </a:rPr>
              <a:t>Гиперсистема</a:t>
            </a:r>
            <a:r>
              <a:rPr lang="ru-RU" dirty="0">
                <a:effectLst/>
              </a:rPr>
              <a:t>»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2</a:t>
            </a:fld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6059048" cy="45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3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Цветовое отображение переключений в документе ТЗ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20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703840" cy="464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107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Цветовое отображение переключений в документе ТЗ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21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847856" cy="47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549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Цветовое отображение переключений в документе ТЗ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22</a:t>
            </a:fld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708497"/>
            <a:ext cx="7752163" cy="467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26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008"/>
            <a:ext cx="8229600" cy="910720"/>
          </a:xfrm>
        </p:spPr>
        <p:txBody>
          <a:bodyPr/>
          <a:lstStyle/>
          <a:p>
            <a:r>
              <a:rPr lang="ru-RU" dirty="0">
                <a:effectLst/>
              </a:rPr>
              <a:t>Пакетное моделирование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45840" y="5690702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B050"/>
                </a:solidFill>
              </a:rPr>
              <a:t>На шаге 57 Zцпм2 </a:t>
            </a:r>
            <a:r>
              <a:rPr lang="ru-RU" dirty="0">
                <a:solidFill>
                  <a:srgbClr val="00B050"/>
                </a:solidFill>
              </a:rPr>
              <a:t>работает «самоубийственно». В</a:t>
            </a:r>
            <a:r>
              <a:rPr lang="ru-RU" dirty="0" smtClean="0">
                <a:solidFill>
                  <a:srgbClr val="00B050"/>
                </a:solidFill>
              </a:rPr>
              <a:t> ТЗ </a:t>
            </a:r>
            <a:r>
              <a:rPr lang="ru-RU" dirty="0">
                <a:solidFill>
                  <a:srgbClr val="00B050"/>
                </a:solidFill>
              </a:rPr>
              <a:t>в функции Zцпм2 вместо запоминающего элемента </a:t>
            </a:r>
            <a:r>
              <a:rPr lang="ru-RU" dirty="0" smtClean="0">
                <a:solidFill>
                  <a:srgbClr val="00B050"/>
                </a:solidFill>
              </a:rPr>
              <a:t>Zцпм2 </a:t>
            </a:r>
            <a:r>
              <a:rPr lang="ru-RU" dirty="0">
                <a:solidFill>
                  <a:srgbClr val="00B050"/>
                </a:solidFill>
              </a:rPr>
              <a:t>записано его отрицание ^ Zцпм2!</a:t>
            </a: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shade val="50000"/>
                  </a:prstClr>
                </a:solidFill>
              </a:rPr>
              <a:t>Акунович С.И.</a:t>
            </a:r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>
                <a:solidFill>
                  <a:prstClr val="white">
                    <a:shade val="50000"/>
                  </a:prstClr>
                </a:solidFill>
              </a:rPr>
              <a:pPr/>
              <a:t>23</a:t>
            </a:fld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4" y="1052736"/>
            <a:ext cx="8388424" cy="443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5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 управления ФС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38" y="1268760"/>
            <a:ext cx="65246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shade val="50000"/>
                  </a:prstClr>
                </a:solidFill>
              </a:rPr>
              <a:t>Акунович С.И.</a:t>
            </a:r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>
                <a:solidFill>
                  <a:prstClr val="white">
                    <a:shade val="50000"/>
                  </a:prstClr>
                </a:solidFill>
              </a:rPr>
              <a:pPr/>
              <a:t>24</a:t>
            </a:fld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Пакетное моделирование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ru-RU" sz="3600" i="1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 </a:t>
            </a:r>
            <a:r>
              <a:rPr lang="en-US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(</a:t>
            </a:r>
            <a:r>
              <a:rPr lang="ru-RU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моделирование нештатных ситуаций</a:t>
            </a:r>
            <a:r>
              <a:rPr lang="en-US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Book Antiqua"/>
                <a:ea typeface="+mn-ea"/>
                <a:cs typeface="+mn-cs"/>
              </a:rPr>
              <a:t>!)</a:t>
            </a:r>
            <a:endParaRPr lang="ru-RU" sz="3600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65104"/>
          </a:xfrm>
        </p:spPr>
        <p:txBody>
          <a:bodyPr>
            <a:noAutofit/>
          </a:bodyPr>
          <a:lstStyle/>
          <a:p>
            <a:r>
              <a:rPr lang="ru-RU" sz="1800" dirty="0" smtClean="0"/>
              <a:t>Для </a:t>
            </a:r>
            <a:r>
              <a:rPr lang="ru-RU" sz="1800" dirty="0"/>
              <a:t>отработки нештатных режимов (анализ по принципу «что – если?»), кроме подачи на модель входных последовательностей с нештатным порядком поступления команд и </a:t>
            </a:r>
            <a:r>
              <a:rPr lang="ru-RU" sz="1800" dirty="0" smtClean="0"/>
              <a:t>входов (нештатных ПВП), </a:t>
            </a:r>
            <a:r>
              <a:rPr lang="ru-RU" sz="1800" dirty="0"/>
              <a:t>имеется возможность вносить изменения в алгоритмы и логические формулы для имитации всевозможных нештатных ситуаций в структуре УУ. </a:t>
            </a:r>
            <a:endParaRPr lang="ru-RU" sz="1800" dirty="0" smtClean="0"/>
          </a:p>
          <a:p>
            <a:r>
              <a:rPr lang="ru-RU" sz="1800" dirty="0" smtClean="0"/>
              <a:t>Нештатные ПВП </a:t>
            </a:r>
            <a:r>
              <a:rPr lang="ru-RU" sz="1800" dirty="0"/>
              <a:t>выявляются следующим образом:</a:t>
            </a:r>
          </a:p>
          <a:p>
            <a:pPr lvl="1"/>
            <a:r>
              <a:rPr lang="ru-RU" sz="1800" dirty="0" smtClean="0"/>
              <a:t>Создается </a:t>
            </a:r>
            <a:r>
              <a:rPr lang="ru-RU" sz="1800" dirty="0"/>
              <a:t>и моделируется ПВП, соответствующая одному из штатных режимов работы;</a:t>
            </a:r>
          </a:p>
          <a:p>
            <a:pPr lvl="1"/>
            <a:r>
              <a:rPr lang="ru-RU" sz="1800" dirty="0" smtClean="0"/>
              <a:t>Сохраняется </a:t>
            </a:r>
            <a:r>
              <a:rPr lang="ru-RU" sz="1800" dirty="0"/>
              <a:t>Граф управления;</a:t>
            </a:r>
          </a:p>
          <a:p>
            <a:pPr lvl="1"/>
            <a:r>
              <a:rPr lang="ru-RU" sz="1800" dirty="0" smtClean="0"/>
              <a:t>Создается </a:t>
            </a:r>
            <a:r>
              <a:rPr lang="ru-RU" sz="1800" dirty="0"/>
              <a:t>и моделируется ПВП, соответствующая одному из нештатных режимов работы;</a:t>
            </a:r>
          </a:p>
          <a:p>
            <a:pPr lvl="1"/>
            <a:r>
              <a:rPr lang="ru-RU" sz="1800" dirty="0" smtClean="0"/>
              <a:t>Сохраняется </a:t>
            </a:r>
            <a:r>
              <a:rPr lang="ru-RU" sz="1800" dirty="0"/>
              <a:t>Граф управления;</a:t>
            </a:r>
          </a:p>
          <a:p>
            <a:pPr lvl="1"/>
            <a:r>
              <a:rPr lang="ru-RU" sz="1800" dirty="0" smtClean="0"/>
              <a:t>Сравнением и анализом обоих </a:t>
            </a:r>
            <a:r>
              <a:rPr lang="ru-RU" sz="1800" dirty="0"/>
              <a:t>графов </a:t>
            </a:r>
            <a:r>
              <a:rPr lang="ru-RU" sz="1800" dirty="0" smtClean="0"/>
              <a:t>выявляются </a:t>
            </a:r>
            <a:r>
              <a:rPr lang="ru-RU" sz="1800" dirty="0"/>
              <a:t>возможные </a:t>
            </a:r>
            <a:r>
              <a:rPr lang="ru-RU" sz="1800" dirty="0" smtClean="0"/>
              <a:t>нештатные ситуации.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3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Пакетное моделирование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ru-RU" sz="3600" i="1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 </a:t>
            </a:r>
            <a:r>
              <a:rPr lang="en-US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(</a:t>
            </a:r>
            <a:r>
              <a:rPr lang="ru-RU" sz="3600" dirty="0" smtClean="0"/>
              <a:t>ПВП Запуск алгоритмов</a:t>
            </a:r>
            <a:r>
              <a:rPr lang="en-US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Book Antiqua"/>
                <a:ea typeface="+mn-ea"/>
                <a:cs typeface="+mn-cs"/>
              </a:rPr>
              <a:t>)</a:t>
            </a:r>
            <a:endParaRPr lang="ru-RU" sz="3600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19256" cy="460648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ru-RU" sz="1800" dirty="0"/>
              <a:t>Выбираем и моделируем ПВП Запуск </a:t>
            </a:r>
            <a:r>
              <a:rPr lang="ru-RU" sz="1800" dirty="0" smtClean="0"/>
              <a:t>алгоритмов. </a:t>
            </a:r>
            <a:r>
              <a:rPr lang="ru-RU" sz="1800" dirty="0"/>
              <a:t>Сохраняем результаты моделирования в Графе управления Запуск </a:t>
            </a:r>
            <a:r>
              <a:rPr lang="ru-RU" sz="1800" dirty="0" smtClean="0"/>
              <a:t>алгоритмов.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26</a:t>
            </a:fld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626469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6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Пакетное моделирование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ru-RU" sz="3600" i="1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 </a:t>
            </a:r>
            <a:r>
              <a:rPr lang="en-US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(</a:t>
            </a:r>
            <a:r>
              <a:rPr lang="ru-RU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/>
                <a:ea typeface="+mn-ea"/>
                <a:cs typeface="+mn-cs"/>
              </a:rPr>
              <a:t>нештатная ситуация в процессе 428</a:t>
            </a:r>
            <a:r>
              <a:rPr lang="en-US" sz="3600" dirty="0" smtClean="0">
                <a:ln>
                  <a:noFill/>
                </a:ln>
                <a:solidFill>
                  <a:srgbClr val="FFFF00"/>
                </a:solidFill>
                <a:effectLst/>
                <a:latin typeface="Book Antiqua"/>
                <a:ea typeface="+mn-ea"/>
                <a:cs typeface="+mn-cs"/>
              </a:rPr>
              <a:t>!)</a:t>
            </a:r>
            <a:endParaRPr lang="ru-RU" sz="3600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19256" cy="460648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ru-RU" sz="1400" dirty="0"/>
              <a:t>Изменяем ПВП Запуск алгоритмов для имитации нарушений в </a:t>
            </a:r>
            <a:r>
              <a:rPr lang="ru-RU" sz="1400" dirty="0" smtClean="0"/>
              <a:t>последовательности </a:t>
            </a:r>
            <a:r>
              <a:rPr lang="ru-RU" sz="1400" dirty="0"/>
              <a:t>подаваемых </a:t>
            </a:r>
            <a:r>
              <a:rPr lang="ru-RU" sz="1400" dirty="0" smtClean="0"/>
              <a:t>команд. Для </a:t>
            </a:r>
            <a:r>
              <a:rPr lang="ru-RU" sz="1400" dirty="0"/>
              <a:t>этой цели используем команду Добавление </a:t>
            </a:r>
            <a:r>
              <a:rPr lang="ru-RU" sz="1400" dirty="0" smtClean="0"/>
              <a:t>ПВП. Сохраняем </a:t>
            </a:r>
            <a:r>
              <a:rPr lang="ru-RU" sz="1400" dirty="0"/>
              <a:t>результаты моделирования в Графе управления Запуск алгоритмов_1</a:t>
            </a:r>
            <a:r>
              <a:rPr lang="ru-RU" sz="1400" dirty="0" smtClean="0"/>
              <a:t>. Открываем оба графа и сравниваем полученные результаты.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27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619268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Внесение изменений в документ ТЗ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3648" y="1628800"/>
            <a:ext cx="6408712" cy="470916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B050"/>
                </a:solidFill>
              </a:rPr>
              <a:t>Если в процессе моделирования и анализа </a:t>
            </a:r>
            <a:r>
              <a:rPr lang="ru-RU" sz="2400" dirty="0" smtClean="0">
                <a:solidFill>
                  <a:srgbClr val="00B050"/>
                </a:solidFill>
              </a:rPr>
              <a:t>ТЗ выявлена  необходимость изменений, </a:t>
            </a:r>
            <a:r>
              <a:rPr lang="ru-RU" sz="2400" dirty="0">
                <a:solidFill>
                  <a:srgbClr val="00B050"/>
                </a:solidFill>
              </a:rPr>
              <a:t>то </a:t>
            </a:r>
            <a:r>
              <a:rPr lang="ru-RU" sz="2400" dirty="0" smtClean="0">
                <a:solidFill>
                  <a:srgbClr val="00B050"/>
                </a:solidFill>
              </a:rPr>
              <a:t>их необходимо </a:t>
            </a:r>
            <a:r>
              <a:rPr lang="ru-RU" sz="2400" dirty="0">
                <a:solidFill>
                  <a:srgbClr val="00B050"/>
                </a:solidFill>
              </a:rPr>
              <a:t>внести </a:t>
            </a:r>
            <a:r>
              <a:rPr lang="ru-RU" sz="2400" dirty="0" smtClean="0">
                <a:solidFill>
                  <a:srgbClr val="00B050"/>
                </a:solidFill>
              </a:rPr>
              <a:t>в </a:t>
            </a:r>
            <a:r>
              <a:rPr lang="ru-RU" sz="2400" dirty="0">
                <a:solidFill>
                  <a:srgbClr val="00B050"/>
                </a:solidFill>
              </a:rPr>
              <a:t>этот документ в установленном порядке (обычно строго регламентирован</a:t>
            </a:r>
            <a:r>
              <a:rPr lang="ru-RU" sz="2400" dirty="0" smtClean="0">
                <a:solidFill>
                  <a:srgbClr val="00B050"/>
                </a:solidFill>
              </a:rPr>
              <a:t>).</a:t>
            </a:r>
          </a:p>
          <a:p>
            <a:r>
              <a:rPr lang="ru-RU" sz="2400" dirty="0" smtClean="0">
                <a:solidFill>
                  <a:srgbClr val="00B050"/>
                </a:solidFill>
              </a:rPr>
              <a:t>Только после внесения изменений </a:t>
            </a:r>
            <a:r>
              <a:rPr lang="ru-RU" sz="2400" dirty="0">
                <a:solidFill>
                  <a:srgbClr val="00B050"/>
                </a:solidFill>
              </a:rPr>
              <a:t>в </a:t>
            </a:r>
            <a:r>
              <a:rPr lang="ru-RU" sz="2400" dirty="0" smtClean="0">
                <a:solidFill>
                  <a:srgbClr val="00B050"/>
                </a:solidFill>
              </a:rPr>
              <a:t>документ ТЗ повторяется весь процесс моделирования </a:t>
            </a:r>
            <a:r>
              <a:rPr lang="ru-RU" sz="2400" dirty="0">
                <a:solidFill>
                  <a:srgbClr val="00B050"/>
                </a:solidFill>
              </a:rPr>
              <a:t>и </a:t>
            </a:r>
            <a:r>
              <a:rPr lang="ru-RU" sz="2400" dirty="0" smtClean="0">
                <a:solidFill>
                  <a:srgbClr val="00B050"/>
                </a:solidFill>
              </a:rPr>
              <a:t>анализа.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2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12974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Визуальное логическое моделирование </a:t>
            </a:r>
            <a:r>
              <a:rPr lang="ru-RU" dirty="0" smtClean="0">
                <a:effectLst/>
              </a:rPr>
              <a:t/>
            </a:r>
            <a:br>
              <a:rPr lang="ru-RU" dirty="0" smtClean="0">
                <a:effectLst/>
              </a:rPr>
            </a:br>
            <a:r>
              <a:rPr lang="ru-RU" dirty="0" smtClean="0">
                <a:effectLst/>
              </a:rPr>
              <a:t>(второй </a:t>
            </a:r>
            <a:r>
              <a:rPr lang="ru-RU" dirty="0">
                <a:effectLst/>
              </a:rPr>
              <a:t>уровень отработки)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24851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Комплексное  визуальное моделирование и анализ УУ выполняется средствами среды разработки </a:t>
            </a:r>
            <a:r>
              <a:rPr lang="ru-RU" dirty="0" err="1"/>
              <a:t>ISaGRAF</a:t>
            </a:r>
            <a:r>
              <a:rPr lang="ru-RU" dirty="0"/>
              <a:t> и обеспечивает отработку логики функционирования, представленную в виде </a:t>
            </a:r>
            <a:r>
              <a:rPr lang="ru-RU" dirty="0" smtClean="0"/>
              <a:t>блок-схем, таймеров </a:t>
            </a:r>
            <a:r>
              <a:rPr lang="ru-RU" dirty="0"/>
              <a:t>и логических функций, в штатных и нештатных режимах работы с учетом специфики их программной (в МК) и аппаратной реализации.</a:t>
            </a:r>
          </a:p>
          <a:p>
            <a:r>
              <a:rPr lang="ru-RU" dirty="0"/>
              <a:t>Визуальное моделирование логических функций, подлежащих аппаратной реализации, </a:t>
            </a:r>
            <a:r>
              <a:rPr lang="ru-RU" dirty="0" smtClean="0"/>
              <a:t>может использоваться также при </a:t>
            </a:r>
            <a:r>
              <a:rPr lang="ru-RU" dirty="0"/>
              <a:t>выполнении диалоговых режимов разработки </a:t>
            </a:r>
            <a:r>
              <a:rPr lang="ru-RU" dirty="0" smtClean="0"/>
              <a:t>проверяющих тестов</a:t>
            </a:r>
            <a:r>
              <a:rPr lang="ru-RU" dirty="0"/>
              <a:t>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0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Блок управления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УУ (блок управления) является </a:t>
            </a:r>
            <a:r>
              <a:rPr lang="ru-RU" dirty="0"/>
              <a:t>сложной </a:t>
            </a:r>
            <a:r>
              <a:rPr lang="ru-RU" dirty="0" smtClean="0"/>
              <a:t>дискретной системой</a:t>
            </a:r>
            <a:r>
              <a:rPr lang="ru-RU" dirty="0"/>
              <a:t>, поведение которой на уровне технического задания (ТЗ) описывается в виде блок-схем алгоритмов (около 500) и логических функций (около 5000). При этом общее количество переменных </a:t>
            </a:r>
            <a:r>
              <a:rPr lang="ru-RU" dirty="0" smtClean="0"/>
              <a:t>может превышать </a:t>
            </a:r>
            <a:r>
              <a:rPr lang="ru-RU" dirty="0"/>
              <a:t>20000. </a:t>
            </a:r>
            <a:endParaRPr lang="ru-RU" dirty="0" smtClean="0"/>
          </a:p>
          <a:p>
            <a:r>
              <a:rPr lang="ru-RU" dirty="0" smtClean="0"/>
              <a:t>Блок </a:t>
            </a:r>
            <a:r>
              <a:rPr lang="ru-RU" dirty="0"/>
              <a:t>управления </a:t>
            </a:r>
            <a:r>
              <a:rPr lang="ru-RU" dirty="0" smtClean="0"/>
              <a:t>взаимодействует </a:t>
            </a:r>
            <a:r>
              <a:rPr lang="ru-RU" dirty="0"/>
              <a:t>с </a:t>
            </a:r>
            <a:r>
              <a:rPr lang="ru-RU" dirty="0" smtClean="0"/>
              <a:t>внешними системами (операторские пульты, бортовые вычислительные комплексы, наземные комплексы </a:t>
            </a:r>
            <a:r>
              <a:rPr lang="ru-RU" dirty="0"/>
              <a:t>управления, </a:t>
            </a:r>
            <a:r>
              <a:rPr lang="ru-RU" dirty="0" smtClean="0"/>
              <a:t>датчики управляемого объекта, исполнительные механизмы) </a:t>
            </a:r>
            <a:r>
              <a:rPr lang="ru-RU" dirty="0"/>
              <a:t>через внешние соединители (разъемы) (около 50), при этом число входов и выходов  блока управления может превышать </a:t>
            </a:r>
            <a:r>
              <a:rPr lang="ru-RU" dirty="0" smtClean="0"/>
              <a:t>2000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Наряду </a:t>
            </a:r>
            <a:r>
              <a:rPr lang="ru-RU" dirty="0"/>
              <a:t>с логическим используется </a:t>
            </a:r>
            <a:r>
              <a:rPr lang="ru-RU" dirty="0" smtClean="0"/>
              <a:t>и временное </a:t>
            </a:r>
            <a:r>
              <a:rPr lang="ru-RU" dirty="0"/>
              <a:t>управление с использованием десятков программных таймеров.</a:t>
            </a:r>
          </a:p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1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Работа с приложением </a:t>
            </a:r>
            <a:r>
              <a:rPr lang="ru-RU" dirty="0" err="1">
                <a:effectLst/>
              </a:rPr>
              <a:t>ISaGRAF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37160" indent="0">
              <a:buNone/>
            </a:pPr>
            <a:r>
              <a:rPr lang="ru-RU" dirty="0" err="1"/>
              <a:t>ISaGRAF</a:t>
            </a:r>
            <a:r>
              <a:rPr lang="ru-RU" dirty="0"/>
              <a:t> - это самая мощная </a:t>
            </a:r>
            <a:r>
              <a:rPr lang="ru-RU" b="1" dirty="0" smtClean="0"/>
              <a:t>на </a:t>
            </a:r>
            <a:r>
              <a:rPr lang="ru-RU" b="1" dirty="0"/>
              <a:t>сегодняшний </a:t>
            </a:r>
            <a:r>
              <a:rPr lang="ru-RU" b="1" dirty="0" smtClean="0"/>
              <a:t>день </a:t>
            </a:r>
            <a:r>
              <a:rPr lang="ru-RU" dirty="0" smtClean="0"/>
              <a:t>инструментальная </a:t>
            </a:r>
            <a:r>
              <a:rPr lang="ru-RU" dirty="0"/>
              <a:t>среда разработки</a:t>
            </a:r>
            <a:r>
              <a:rPr lang="ru-RU" b="1" dirty="0"/>
              <a:t> </a:t>
            </a:r>
            <a:r>
              <a:rPr lang="ru-RU" dirty="0"/>
              <a:t>встраиваемых  приложений для промышленных </a:t>
            </a:r>
            <a:r>
              <a:rPr lang="ru-RU" dirty="0" smtClean="0"/>
              <a:t>систем, </a:t>
            </a:r>
            <a:r>
              <a:rPr lang="ru-RU" dirty="0"/>
              <a:t>которые реализуются на основе РС-совместимых промышленных PLC открытого типа, получивших название </a:t>
            </a:r>
            <a:r>
              <a:rPr lang="ru-RU" dirty="0" err="1"/>
              <a:t>softPL</a:t>
            </a:r>
            <a:r>
              <a:rPr lang="ru-RU" dirty="0"/>
              <a:t>- контроллеров. </a:t>
            </a:r>
          </a:p>
          <a:p>
            <a:pPr marL="137160" indent="0">
              <a:buNone/>
            </a:pPr>
            <a:r>
              <a:rPr lang="ru-RU" dirty="0"/>
              <a:t>Основные особенности и достоинства программного пакета </a:t>
            </a:r>
            <a:r>
              <a:rPr lang="ru-RU" dirty="0" err="1"/>
              <a:t>ISaGRAF</a:t>
            </a:r>
            <a:r>
              <a:rPr lang="ru-RU" dirty="0"/>
              <a:t>:</a:t>
            </a:r>
          </a:p>
          <a:p>
            <a:r>
              <a:rPr lang="ru-RU" dirty="0" smtClean="0"/>
              <a:t>поддерживает </a:t>
            </a:r>
            <a:r>
              <a:rPr lang="ru-RU" dirty="0"/>
              <a:t>все 5 языков программирования по стандарту </a:t>
            </a:r>
            <a:r>
              <a:rPr lang="ru-RU" dirty="0" smtClean="0"/>
              <a:t>IEC 61131-3;</a:t>
            </a:r>
            <a:endParaRPr lang="ru-RU" dirty="0"/>
          </a:p>
          <a:p>
            <a:r>
              <a:rPr lang="ru-RU" dirty="0" smtClean="0"/>
              <a:t>поддерживает </a:t>
            </a:r>
            <a:r>
              <a:rPr lang="ru-RU" dirty="0"/>
              <a:t>функции и блоки, написанные на языке Си;</a:t>
            </a:r>
          </a:p>
          <a:p>
            <a:r>
              <a:rPr lang="ru-RU" dirty="0" smtClean="0"/>
              <a:t>обладает </a:t>
            </a:r>
            <a:r>
              <a:rPr lang="ru-RU" dirty="0"/>
              <a:t>разнообразными средствами обмена данными в режимах контроля, загрузки и отладки, используя RS232, RS485 и TCP/IP;</a:t>
            </a:r>
          </a:p>
          <a:p>
            <a:r>
              <a:rPr lang="ru-RU" dirty="0" smtClean="0"/>
              <a:t>Для логической отработки </a:t>
            </a:r>
            <a:r>
              <a:rPr lang="ru-RU" dirty="0"/>
              <a:t>и </a:t>
            </a:r>
            <a:r>
              <a:rPr lang="ru-RU" dirty="0" smtClean="0"/>
              <a:t>моделирования УУ используется </a:t>
            </a:r>
            <a:r>
              <a:rPr lang="ru-RU" dirty="0" err="1" smtClean="0"/>
              <a:t>ISaGRAF</a:t>
            </a:r>
            <a:r>
              <a:rPr lang="ru-RU" dirty="0" smtClean="0"/>
              <a:t> </a:t>
            </a:r>
            <a:r>
              <a:rPr lang="ru-RU" dirty="0" err="1"/>
              <a:t>Workbench</a:t>
            </a:r>
            <a:r>
              <a:rPr lang="ru-RU" dirty="0"/>
              <a:t> - функционально полная программная среда разработки;</a:t>
            </a:r>
          </a:p>
          <a:p>
            <a:r>
              <a:rPr lang="ru-RU" dirty="0" smtClean="0"/>
              <a:t>В </a:t>
            </a:r>
            <a:r>
              <a:rPr lang="ru-RU" dirty="0"/>
              <a:t>настоящее время </a:t>
            </a:r>
            <a:r>
              <a:rPr lang="ru-RU" dirty="0" err="1"/>
              <a:t>ISaGRAF</a:t>
            </a:r>
            <a:r>
              <a:rPr lang="ru-RU" dirty="0"/>
              <a:t> </a:t>
            </a:r>
            <a:r>
              <a:rPr lang="ru-RU" dirty="0" err="1"/>
              <a:t>Workbench</a:t>
            </a:r>
            <a:r>
              <a:rPr lang="ru-RU" dirty="0"/>
              <a:t> распространяется бесплатно.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Работа с приложением </a:t>
            </a:r>
            <a:r>
              <a:rPr lang="ru-RU" dirty="0" err="1">
                <a:effectLst/>
              </a:rPr>
              <a:t>ISaGRAF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7544" y="1606734"/>
            <a:ext cx="8229600" cy="4709160"/>
          </a:xfrm>
        </p:spPr>
        <p:txBody>
          <a:bodyPr>
            <a:noAutofit/>
          </a:bodyPr>
          <a:lstStyle/>
          <a:p>
            <a:r>
              <a:rPr lang="ru-RU" sz="1600" i="1" dirty="0"/>
              <a:t>Язык  SFC</a:t>
            </a:r>
            <a:r>
              <a:rPr lang="ru-RU" sz="1600" dirty="0"/>
              <a:t> используется для графического программирования последовательных операций (автоматное программирование</a:t>
            </a:r>
            <a:r>
              <a:rPr lang="ru-RU" sz="1600" dirty="0" smtClean="0"/>
              <a:t>). Приемы </a:t>
            </a:r>
            <a:r>
              <a:rPr lang="ru-RU" sz="1600" dirty="0"/>
              <a:t>работы с SFC предусматривают две следующие </a:t>
            </a:r>
            <a:r>
              <a:rPr lang="ru-RU" sz="1600" dirty="0" smtClean="0"/>
              <a:t>стадии:</a:t>
            </a:r>
          </a:p>
          <a:p>
            <a:pPr lvl="1"/>
            <a:r>
              <a:rPr lang="ru-RU" sz="1600" dirty="0" smtClean="0"/>
              <a:t>графическое </a:t>
            </a:r>
            <a:r>
              <a:rPr lang="ru-RU" sz="1600" dirty="0"/>
              <a:t>представление последовательности шагов и переходов, </a:t>
            </a:r>
          </a:p>
          <a:p>
            <a:pPr lvl="1"/>
            <a:r>
              <a:rPr lang="ru-RU" sz="1600" dirty="0"/>
              <a:t>программирование действий внутри шагов или условий на языках ST или IL.</a:t>
            </a:r>
          </a:p>
          <a:p>
            <a:r>
              <a:rPr lang="ru-RU" sz="1600" i="1" dirty="0" smtClean="0"/>
              <a:t>Язык  </a:t>
            </a:r>
            <a:r>
              <a:rPr lang="ru-RU" sz="1600" i="1" dirty="0"/>
              <a:t>FBD</a:t>
            </a:r>
            <a:r>
              <a:rPr lang="ru-RU" sz="1600" dirty="0"/>
              <a:t> - это графическое </a:t>
            </a:r>
            <a:r>
              <a:rPr lang="ru-RU" sz="1600" dirty="0" smtClean="0"/>
              <a:t>представление, </a:t>
            </a:r>
            <a:r>
              <a:rPr lang="ru-RU" sz="1600" dirty="0"/>
              <a:t>где операторы представлены в виде </a:t>
            </a:r>
            <a:r>
              <a:rPr lang="ru-RU" sz="1600" dirty="0" smtClean="0"/>
              <a:t>блоков. Входные </a:t>
            </a:r>
            <a:r>
              <a:rPr lang="ru-RU" sz="1600" dirty="0"/>
              <a:t>и выходные данные (переменные) подсоединяются логическими связями к функциональным блокам, каждый из которых реализует свой алгоритм обработки. </a:t>
            </a:r>
            <a:endParaRPr lang="ru-RU" sz="1600" dirty="0" smtClean="0"/>
          </a:p>
          <a:p>
            <a:pPr lvl="0">
              <a:buClr>
                <a:prstClr val="white">
                  <a:shade val="95000"/>
                </a:prstClr>
              </a:buClr>
            </a:pPr>
            <a:r>
              <a:rPr lang="ru-RU" sz="1600" i="1" dirty="0" smtClean="0"/>
              <a:t>Язык  </a:t>
            </a:r>
            <a:r>
              <a:rPr lang="ru-RU" sz="1600" i="1" dirty="0"/>
              <a:t>LD</a:t>
            </a:r>
            <a:r>
              <a:rPr lang="ru-RU" sz="1600" dirty="0"/>
              <a:t> дает графическое представление булевых выражений, подобное электрическим релейно-контактным схемам</a:t>
            </a:r>
            <a:r>
              <a:rPr lang="ru-RU" sz="1600" dirty="0" smtClean="0"/>
              <a:t>.</a:t>
            </a:r>
            <a:r>
              <a:rPr lang="ru-RU" sz="1600" dirty="0">
                <a:solidFill>
                  <a:prstClr val="white"/>
                </a:solidFill>
              </a:rPr>
              <a:t> При необходимости можно реализовывать более сложную логику, используя, например элементы языка FBD. </a:t>
            </a:r>
          </a:p>
          <a:p>
            <a:r>
              <a:rPr lang="ru-RU" sz="1600" i="1" dirty="0" smtClean="0"/>
              <a:t>Язык </a:t>
            </a:r>
            <a:r>
              <a:rPr lang="ru-RU" sz="1600" i="1" dirty="0"/>
              <a:t>ST</a:t>
            </a:r>
            <a:r>
              <a:rPr lang="ru-RU" sz="1600" dirty="0"/>
              <a:t> - это текстовый язык высокого уровня, </a:t>
            </a:r>
            <a:r>
              <a:rPr lang="ru-RU" sz="1600" dirty="0" smtClean="0"/>
              <a:t>синтаксически ориентированный на </a:t>
            </a:r>
            <a:r>
              <a:rPr lang="ru-RU" sz="1600" dirty="0" err="1" smtClean="0"/>
              <a:t>Пакаль</a:t>
            </a:r>
            <a:r>
              <a:rPr lang="ru-RU" sz="1600" dirty="0" smtClean="0"/>
              <a:t>. Язык  </a:t>
            </a:r>
            <a:r>
              <a:rPr lang="ru-RU" sz="1600" dirty="0"/>
              <a:t>ST применяется для реализации комплексных процедур, которые не могут быть  решены средствами графических языков.</a:t>
            </a:r>
          </a:p>
          <a:p>
            <a:r>
              <a:rPr lang="ru-RU" sz="1600" i="1" dirty="0"/>
              <a:t>Редактор  IL</a:t>
            </a:r>
            <a:r>
              <a:rPr lang="ru-RU" sz="1600" dirty="0"/>
              <a:t> использует упрощенный язык инструкций нижнего уровня и применяется для описания небольших приложений или функциональных блоков пользователя. </a:t>
            </a:r>
            <a:r>
              <a:rPr lang="ru-RU" sz="1600" dirty="0" smtClean="0"/>
              <a:t>В последнем случае можно использовать также язык С.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123728" y="1237402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Языки программирования стандарта IEC 61131-3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9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Работа с приложением </a:t>
            </a:r>
            <a:r>
              <a:rPr lang="ru-RU" dirty="0" err="1">
                <a:effectLst/>
              </a:rPr>
              <a:t>ISaGRAF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32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1" y="1268760"/>
            <a:ext cx="8184397" cy="493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9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Представление алгоритмов на SFC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92" y="2132856"/>
            <a:ext cx="6858000" cy="4276725"/>
          </a:xfrm>
          <a:prstGeom prst="rect">
            <a:avLst/>
          </a:prstGeom>
        </p:spPr>
      </p:pic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shade val="50000"/>
                  </a:prstClr>
                </a:solidFill>
              </a:rPr>
              <a:t>Акунович С.И.</a:t>
            </a:r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>
                <a:solidFill>
                  <a:prstClr val="white">
                    <a:shade val="50000"/>
                  </a:prstClr>
                </a:solidFill>
              </a:rPr>
              <a:pPr/>
              <a:t>33</a:t>
            </a:fld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9795" y="1196752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Алгоритмы ТЗ</a:t>
            </a:r>
            <a:r>
              <a:rPr lang="ru-RU" dirty="0"/>
              <a:t>, </a:t>
            </a:r>
            <a:r>
              <a:rPr lang="ru-RU" dirty="0" smtClean="0"/>
              <a:t>ранее автоматически </a:t>
            </a:r>
            <a:r>
              <a:rPr lang="ru-RU" dirty="0"/>
              <a:t>записанные на языке </a:t>
            </a:r>
            <a:r>
              <a:rPr lang="ru-RU" dirty="0" smtClean="0"/>
              <a:t>Геракл, преобразуются программно в </a:t>
            </a:r>
            <a:r>
              <a:rPr lang="ru-RU" dirty="0"/>
              <a:t>файл .</a:t>
            </a:r>
            <a:r>
              <a:rPr lang="ru-RU" dirty="0" err="1"/>
              <a:t>isaxml</a:t>
            </a:r>
            <a:r>
              <a:rPr lang="ru-RU" dirty="0"/>
              <a:t>, который среда </a:t>
            </a:r>
            <a:r>
              <a:rPr lang="ru-RU" dirty="0" err="1"/>
              <a:t>ISaGRAF</a:t>
            </a:r>
            <a:r>
              <a:rPr lang="ru-RU" dirty="0"/>
              <a:t> отображает в </a:t>
            </a:r>
            <a:r>
              <a:rPr lang="ru-RU" b="1" i="1" dirty="0" smtClean="0"/>
              <a:t>исполняемой</a:t>
            </a:r>
            <a:r>
              <a:rPr lang="ru-RU" dirty="0" smtClean="0"/>
              <a:t> графической </a:t>
            </a:r>
            <a:r>
              <a:rPr lang="ru-RU" dirty="0"/>
              <a:t>форме.</a:t>
            </a:r>
          </a:p>
        </p:txBody>
      </p:sp>
    </p:spTree>
    <p:extLst>
      <p:ext uri="{BB962C8B-B14F-4D97-AF65-F5344CB8AC3E}">
        <p14:creationId xmlns:p14="http://schemas.microsoft.com/office/powerpoint/2010/main" val="23141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Визуальное моделирование алгоритмов управления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27584" y="1484784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Если последовательность выполнения шагов алгоритма или действия на каких либо шагах не соответствуют штатной работе, то вносятся исправления в условия переходов или действия </a:t>
            </a:r>
            <a:r>
              <a:rPr lang="ru-RU" dirty="0" smtClean="0"/>
              <a:t>шагов</a:t>
            </a:r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2564904"/>
            <a:ext cx="7415493" cy="4159845"/>
          </a:xfrm>
          <a:prstGeom prst="rect">
            <a:avLst/>
          </a:prstGeom>
        </p:spPr>
      </p:pic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4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Представление функций на LD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4455" y="1340768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Логические формулы ТЗ программно преобразуются в </a:t>
            </a:r>
            <a:r>
              <a:rPr lang="ru-RU" dirty="0"/>
              <a:t>файл .</a:t>
            </a:r>
            <a:r>
              <a:rPr lang="ru-RU" dirty="0" err="1"/>
              <a:t>isaxml</a:t>
            </a:r>
            <a:r>
              <a:rPr lang="ru-RU" dirty="0"/>
              <a:t>, который среда </a:t>
            </a:r>
            <a:r>
              <a:rPr lang="ru-RU" dirty="0" err="1"/>
              <a:t>ISaGRAF</a:t>
            </a:r>
            <a:r>
              <a:rPr lang="ru-RU" dirty="0"/>
              <a:t> отображает в </a:t>
            </a:r>
            <a:r>
              <a:rPr lang="ru-RU" b="1" i="1" dirty="0" smtClean="0"/>
              <a:t>исполняемой</a:t>
            </a:r>
            <a:r>
              <a:rPr lang="ru-RU" dirty="0" smtClean="0"/>
              <a:t> графической </a:t>
            </a:r>
            <a:r>
              <a:rPr lang="ru-RU" dirty="0"/>
              <a:t>форме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5" y="2204864"/>
            <a:ext cx="5940425" cy="3987165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02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9298" y="260648"/>
            <a:ext cx="8229600" cy="79695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Представление функций на </a:t>
            </a:r>
            <a:r>
              <a:rPr lang="ru-RU" dirty="0" smtClean="0">
                <a:effectLst/>
              </a:rPr>
              <a:t>LD</a:t>
            </a:r>
            <a:br>
              <a:rPr lang="ru-RU" dirty="0" smtClean="0">
                <a:effectLst/>
              </a:rPr>
            </a:br>
            <a:r>
              <a:rPr lang="ru-RU" dirty="0" smtClean="0">
                <a:effectLst/>
              </a:rPr>
              <a:t>(программа)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36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3060"/>
            <a:ext cx="860114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1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Представление функций на </a:t>
            </a:r>
            <a:r>
              <a:rPr lang="ru-RU" dirty="0" smtClean="0">
                <a:effectLst/>
              </a:rPr>
              <a:t>LD (словарь переменных)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37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495928" cy="512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Представление функций на </a:t>
            </a:r>
            <a:r>
              <a:rPr lang="ru-RU" dirty="0" smtClean="0">
                <a:effectLst/>
              </a:rPr>
              <a:t>LD (браузер перекрестных ссылок)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38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48168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08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Представление функций на </a:t>
            </a:r>
            <a:r>
              <a:rPr lang="ru-RU" dirty="0" smtClean="0">
                <a:effectLst/>
              </a:rPr>
              <a:t>LD (списки наблюдения)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39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1613"/>
            <a:ext cx="806489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54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Комплексное логическое </a:t>
            </a:r>
            <a:r>
              <a:rPr lang="ru-RU" dirty="0" smtClean="0">
                <a:effectLst/>
              </a:rPr>
              <a:t>моделирование</a:t>
            </a:r>
            <a:br>
              <a:rPr lang="ru-RU" dirty="0" smtClean="0">
                <a:effectLst/>
              </a:rPr>
            </a:br>
            <a:r>
              <a:rPr lang="ru-RU" dirty="0" smtClean="0">
                <a:effectLst/>
              </a:rPr>
              <a:t>(</a:t>
            </a:r>
            <a:r>
              <a:rPr lang="ru-RU" dirty="0">
                <a:effectLst/>
              </a:rPr>
              <a:t>первый уровень отработки</a:t>
            </a:r>
            <a:r>
              <a:rPr lang="ru-RU" dirty="0" smtClean="0">
                <a:effectLst/>
              </a:rPr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70916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Комплексное логическое моделирование и анализ обеспечивает отработку логики функционирования </a:t>
            </a:r>
            <a:r>
              <a:rPr lang="ru-RU" dirty="0" smtClean="0"/>
              <a:t>УУ </a:t>
            </a:r>
            <a:r>
              <a:rPr lang="ru-RU" dirty="0"/>
              <a:t>в </a:t>
            </a:r>
            <a:r>
              <a:rPr lang="ru-RU" dirty="0" smtClean="0"/>
              <a:t>штатных </a:t>
            </a:r>
            <a:r>
              <a:rPr lang="ru-RU" dirty="0"/>
              <a:t>и </a:t>
            </a:r>
            <a:r>
              <a:rPr lang="ru-RU" dirty="0" smtClean="0"/>
              <a:t>нештатных </a:t>
            </a:r>
            <a:r>
              <a:rPr lang="ru-RU" dirty="0"/>
              <a:t>режимах и начинается с создания модели. Процесс создания модели состоит в свою очередь из подготовки (ввода) данных на базе ТЗ и синтеза модели в виде программы на языке </a:t>
            </a:r>
            <a:r>
              <a:rPr lang="ru-RU" dirty="0" smtClean="0"/>
              <a:t>DELPHI.</a:t>
            </a:r>
          </a:p>
          <a:p>
            <a:r>
              <a:rPr lang="ru-RU" dirty="0"/>
              <a:t>Фундаментальной особенностью </a:t>
            </a:r>
            <a:r>
              <a:rPr lang="ru-RU" dirty="0" smtClean="0"/>
              <a:t>программной </a:t>
            </a:r>
            <a:r>
              <a:rPr lang="ru-RU" dirty="0"/>
              <a:t>модели </a:t>
            </a:r>
            <a:r>
              <a:rPr lang="ru-RU" dirty="0" smtClean="0"/>
              <a:t>УУ </a:t>
            </a:r>
            <a:r>
              <a:rPr lang="ru-RU" dirty="0"/>
              <a:t>в приложении «</a:t>
            </a:r>
            <a:r>
              <a:rPr lang="ru-RU" dirty="0" err="1"/>
              <a:t>Гиперсистема</a:t>
            </a:r>
            <a:r>
              <a:rPr lang="ru-RU" dirty="0"/>
              <a:t>» является то, </a:t>
            </a:r>
            <a:r>
              <a:rPr lang="ru-RU" dirty="0" smtClean="0"/>
              <a:t>при ее выполнении (при моделировании) не </a:t>
            </a:r>
            <a:r>
              <a:rPr lang="ru-RU" dirty="0"/>
              <a:t>требуется ввода никаких исходных данных. Традиционные задачи создания структур исходных данных, интерфейсов ввода, синтаксического и семантического контроля, редактирования и хранения отсутствуют</a:t>
            </a:r>
            <a:r>
              <a:rPr lang="ru-RU" dirty="0" smtClean="0"/>
              <a:t>.</a:t>
            </a:r>
          </a:p>
          <a:p>
            <a:r>
              <a:rPr lang="ru-RU" dirty="0"/>
              <a:t>Выполнение основных задач </a:t>
            </a:r>
            <a:r>
              <a:rPr lang="ru-RU" dirty="0" smtClean="0"/>
              <a:t>моделирования выполняется на </a:t>
            </a:r>
            <a:r>
              <a:rPr lang="ru-RU" dirty="0"/>
              <a:t>базе информации, получаемой автоматически из технического задания (ТЗ). При этом пользователь не должен вводить никакой дополнительной информации, а только выбирать нужные фрагменты из автоматически подготовленной информации;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34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Визуальное моделирование логических функций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268760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Подача команд и анализ результатов прямо на схеме.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40</a:t>
            </a:fld>
            <a:endParaRPr lang="ru-RU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8" y="1806665"/>
            <a:ext cx="8082136" cy="464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7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Визуальное моделирование логических функций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268760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Подача команд и анализ результатов прямо на схеме.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41</a:t>
            </a:fld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648769"/>
            <a:ext cx="8207896" cy="480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5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Визуальное моделирование логических функций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5556" y="1196752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Попытка замкнуть </a:t>
            </a:r>
            <a:r>
              <a:rPr lang="en-US" dirty="0" smtClean="0"/>
              <a:t>S</a:t>
            </a:r>
            <a:r>
              <a:rPr lang="ru-RU" dirty="0" smtClean="0"/>
              <a:t>СТТ1 отвергается системой (не </a:t>
            </a:r>
            <a:r>
              <a:rPr lang="ru-RU" dirty="0"/>
              <a:t>вход!). </a:t>
            </a:r>
            <a:r>
              <a:rPr lang="ru-RU" dirty="0" smtClean="0"/>
              <a:t>Однако триггер </a:t>
            </a:r>
            <a:r>
              <a:rPr lang="en-US" dirty="0"/>
              <a:t>Z</a:t>
            </a:r>
            <a:r>
              <a:rPr lang="ru-RU" dirty="0" smtClean="0"/>
              <a:t>ЦПМ1 сбрасывается из-за короткого импульса при итерации пересчета формул.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42</a:t>
            </a:fld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04762"/>
            <a:ext cx="7560840" cy="47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1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Визуальное моделирование логических функций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5556" y="1196752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Попытка замкнуть </a:t>
            </a:r>
            <a:r>
              <a:rPr lang="en-US" dirty="0" smtClean="0"/>
              <a:t>S</a:t>
            </a:r>
            <a:r>
              <a:rPr lang="ru-RU" dirty="0" smtClean="0"/>
              <a:t>СТТ1 отвергается системой (не </a:t>
            </a:r>
            <a:r>
              <a:rPr lang="ru-RU" dirty="0"/>
              <a:t>вход!). </a:t>
            </a:r>
            <a:r>
              <a:rPr lang="ru-RU" dirty="0" smtClean="0"/>
              <a:t>Однако триггер </a:t>
            </a:r>
            <a:r>
              <a:rPr lang="en-US" dirty="0"/>
              <a:t>Z</a:t>
            </a:r>
            <a:r>
              <a:rPr lang="ru-RU" dirty="0" smtClean="0"/>
              <a:t>ЦПМ1 сбрасывается из-за короткого импульса при итерации пересчета формул.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43</a:t>
            </a:fld>
            <a:endParaRPr lang="ru-RU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1" y="1868252"/>
            <a:ext cx="7621123" cy="459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03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Визуальное моделирование логических функций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268760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Подача команд и анализ результатов через списки наблюдения и браузер ссылок.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44</a:t>
            </a:fld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700808"/>
            <a:ext cx="8064896" cy="468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49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Визуальное моделирование логических функций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268760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При подаче команды </a:t>
            </a:r>
            <a:r>
              <a:rPr lang="en-US" dirty="0" smtClean="0"/>
              <a:t>X</a:t>
            </a:r>
            <a:r>
              <a:rPr lang="ru-RU" dirty="0" smtClean="0"/>
              <a:t>рк42 включается </a:t>
            </a:r>
            <a:r>
              <a:rPr lang="en-US" dirty="0" smtClean="0"/>
              <a:t>Z</a:t>
            </a:r>
            <a:r>
              <a:rPr lang="ru-RU" dirty="0" smtClean="0"/>
              <a:t>ЦПМ1 и зацикливается </a:t>
            </a:r>
            <a:r>
              <a:rPr lang="en-US" dirty="0"/>
              <a:t>Z</a:t>
            </a:r>
            <a:r>
              <a:rPr lang="ru-RU" dirty="0" smtClean="0"/>
              <a:t>ЦПМ2 </a:t>
            </a:r>
            <a:r>
              <a:rPr lang="ru-RU" dirty="0"/>
              <a:t>.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45</a:t>
            </a:fld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8092"/>
            <a:ext cx="8136904" cy="490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08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Комплексное визуальное моделирование </a:t>
            </a:r>
            <a:br>
              <a:rPr lang="ru-RU" dirty="0" smtClean="0">
                <a:effectLst/>
              </a:rPr>
            </a:br>
            <a:r>
              <a:rPr lang="ru-RU" dirty="0" smtClean="0">
                <a:effectLst/>
              </a:rPr>
              <a:t>(алгоритмы и функции)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46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3" y="1700808"/>
            <a:ext cx="8009887" cy="482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4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Комплексное визуальное моделирование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268760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При подаче в алгоритме команды </a:t>
            </a:r>
            <a:r>
              <a:rPr lang="en-US" dirty="0" smtClean="0"/>
              <a:t>X</a:t>
            </a:r>
            <a:r>
              <a:rPr lang="ru-RU" dirty="0" smtClean="0"/>
              <a:t>рк62 переключений  триггера </a:t>
            </a:r>
            <a:r>
              <a:rPr lang="en-US" dirty="0" smtClean="0"/>
              <a:t>Z</a:t>
            </a:r>
            <a:r>
              <a:rPr lang="ru-RU" dirty="0" smtClean="0"/>
              <a:t>ЦПМ1 нет.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47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38092"/>
            <a:ext cx="7776864" cy="486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7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Комплексное визуальное моделирование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268760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При подаче команды </a:t>
            </a:r>
            <a:r>
              <a:rPr lang="en-US" dirty="0" smtClean="0"/>
              <a:t>X</a:t>
            </a:r>
            <a:r>
              <a:rPr lang="ru-RU" dirty="0" smtClean="0"/>
              <a:t>рк42 включается триггер </a:t>
            </a:r>
            <a:r>
              <a:rPr lang="en-US" dirty="0" smtClean="0"/>
              <a:t>Z</a:t>
            </a:r>
            <a:r>
              <a:rPr lang="ru-RU" dirty="0" smtClean="0"/>
              <a:t>ЦПМ1 и зацикливается </a:t>
            </a:r>
            <a:r>
              <a:rPr lang="en-US" dirty="0"/>
              <a:t>Z</a:t>
            </a:r>
            <a:r>
              <a:rPr lang="ru-RU" dirty="0" smtClean="0"/>
              <a:t>ЦПМ2 </a:t>
            </a:r>
            <a:r>
              <a:rPr lang="ru-RU" dirty="0"/>
              <a:t>.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48</a:t>
            </a:fld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3" y="1751991"/>
            <a:ext cx="7539005" cy="47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6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596" y="142852"/>
            <a:ext cx="8229600" cy="1500198"/>
          </a:xfrm>
        </p:spPr>
        <p:txBody>
          <a:bodyPr>
            <a:normAutofit/>
          </a:bodyPr>
          <a:lstStyle/>
          <a:p>
            <a:r>
              <a:rPr lang="ru-RU" dirty="0" smtClean="0"/>
              <a:t>Макетное программирование МК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785786" y="1785926"/>
            <a:ext cx="7572428" cy="4857784"/>
          </a:xfrm>
        </p:spPr>
        <p:txBody>
          <a:bodyPr>
            <a:normAutofit fontScale="77500" lnSpcReduction="20000"/>
          </a:bodyPr>
          <a:lstStyle/>
          <a:p>
            <a:r>
              <a:rPr lang="ru-RU" sz="4900" dirty="0" smtClean="0"/>
              <a:t>Работа с программой </a:t>
            </a:r>
            <a:r>
              <a:rPr lang="en-US" sz="4900" dirty="0" smtClean="0"/>
              <a:t>PICE</a:t>
            </a:r>
            <a:r>
              <a:rPr lang="ru-RU" sz="4900" dirty="0" smtClean="0"/>
              <a:t>-196 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Пакет Project-96 ориентирован на отладку программ на языке высокого уровня “С”, при этом программный интерфейс пакета унифицирован и поддерживает все этапы разработки программного обеспечения — от написания исходного текста программы до ее компиляции и отладки.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Полная конфигурация пакета называется </a:t>
            </a:r>
            <a:r>
              <a:rPr lang="en-US" sz="2400" dirty="0" smtClean="0"/>
              <a:t>Project</a:t>
            </a:r>
            <a:r>
              <a:rPr lang="ru-RU" sz="2400" dirty="0" smtClean="0"/>
              <a:t>-96/</a:t>
            </a:r>
            <a:r>
              <a:rPr lang="en-US" sz="2400" dirty="0" smtClean="0"/>
              <a:t>ESCA</a:t>
            </a:r>
            <a:r>
              <a:rPr lang="ru-RU" sz="2400" dirty="0" smtClean="0"/>
              <a:t> и включает:</a:t>
            </a:r>
          </a:p>
          <a:p>
            <a:pPr lvl="1" algn="just">
              <a:buFont typeface="Arial" pitchFamily="34" charset="0"/>
              <a:buChar char="•"/>
            </a:pPr>
            <a:r>
              <a:rPr lang="ru-RU" sz="2000" dirty="0" smtClean="0"/>
              <a:t>внутрисхемный эмулятор </a:t>
            </a:r>
            <a:r>
              <a:rPr lang="en-US" sz="2000" dirty="0" smtClean="0"/>
              <a:t>PICE</a:t>
            </a:r>
            <a:r>
              <a:rPr lang="ru-RU" sz="2000" dirty="0" smtClean="0"/>
              <a:t>-196 с соответствующим </a:t>
            </a:r>
            <a:r>
              <a:rPr lang="en-US" sz="2000" dirty="0" smtClean="0"/>
              <a:t>POD</a:t>
            </a:r>
            <a:r>
              <a:rPr lang="ru-RU" sz="2000" dirty="0" smtClean="0"/>
              <a:t> для 80С196КС-20, 87С196КС-20 (прототипы микросхем 1874ВЕ06Т, 1874ВЕ76Т) и сменным адаптером;</a:t>
            </a:r>
          </a:p>
          <a:p>
            <a:pPr lvl="1" algn="just">
              <a:buFont typeface="Arial" pitchFamily="34" charset="0"/>
              <a:buChar char="•"/>
            </a:pPr>
            <a:r>
              <a:rPr lang="ru-RU" sz="2000" dirty="0" smtClean="0"/>
              <a:t>кросс-компилятор языка Си МССС96;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err="1" smtClean="0"/>
              <a:t>кросс</a:t>
            </a:r>
            <a:r>
              <a:rPr lang="ru-RU" sz="2000" dirty="0" smtClean="0"/>
              <a:t>-</a:t>
            </a:r>
            <a:r>
              <a:rPr lang="en-US" sz="2000" dirty="0" err="1" smtClean="0"/>
              <a:t>ассемблер</a:t>
            </a:r>
            <a:r>
              <a:rPr lang="en-US" sz="2000" dirty="0" smtClean="0"/>
              <a:t> МСА</a:t>
            </a:r>
            <a:r>
              <a:rPr lang="ru-RU" sz="2000" dirty="0" smtClean="0"/>
              <a:t>-</a:t>
            </a:r>
            <a:r>
              <a:rPr lang="en-US" sz="2000" dirty="0" smtClean="0"/>
              <a:t>96;</a:t>
            </a:r>
            <a:endParaRPr lang="ru-RU" sz="2000" dirty="0" smtClean="0"/>
          </a:p>
          <a:p>
            <a:pPr lvl="1" algn="just">
              <a:buFont typeface="Arial" pitchFamily="34" charset="0"/>
              <a:buChar char="•"/>
            </a:pPr>
            <a:r>
              <a:rPr lang="ru-RU" sz="2000" dirty="0" smtClean="0"/>
              <a:t>программный отладчик-симулятор </a:t>
            </a:r>
            <a:r>
              <a:rPr lang="en-US" sz="2000" dirty="0" smtClean="0"/>
              <a:t>PDS</a:t>
            </a:r>
            <a:r>
              <a:rPr lang="ru-RU" sz="2000" dirty="0" smtClean="0"/>
              <a:t>-96;</a:t>
            </a:r>
          </a:p>
          <a:p>
            <a:pPr lvl="1" algn="just">
              <a:buFont typeface="Arial" pitchFamily="34" charset="0"/>
              <a:buChar char="•"/>
            </a:pPr>
            <a:r>
              <a:rPr lang="ru-RU" sz="2000" dirty="0" smtClean="0"/>
              <a:t>менеджер проектов;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err="1" smtClean="0"/>
              <a:t>редактор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lvl="0" algn="just">
              <a:buFont typeface="Arial" pitchFamily="34" charset="0"/>
              <a:buChar char="•"/>
            </a:pPr>
            <a:r>
              <a:rPr lang="ru-RU" sz="2000" dirty="0" smtClean="0"/>
              <a:t>В структуру приложения «</a:t>
            </a:r>
            <a:r>
              <a:rPr lang="ru-RU" sz="2000" dirty="0" err="1" smtClean="0"/>
              <a:t>Гиперсистеиа</a:t>
            </a:r>
            <a:r>
              <a:rPr lang="ru-RU" sz="2000" dirty="0" smtClean="0"/>
              <a:t>» включен только внутрисхемный эмулятор </a:t>
            </a:r>
            <a:r>
              <a:rPr lang="en-US" sz="2000" dirty="0" smtClean="0"/>
              <a:t>PICE</a:t>
            </a:r>
            <a:r>
              <a:rPr lang="ru-RU" sz="2000" dirty="0" smtClean="0"/>
              <a:t>-196, в который передаются сгенерированные в среде разработки </a:t>
            </a:r>
            <a:r>
              <a:rPr lang="ru-RU" sz="2000" dirty="0" err="1" smtClean="0"/>
              <a:t>ISaGRAF</a:t>
            </a:r>
            <a:r>
              <a:rPr lang="ru-RU" sz="2000" dirty="0" smtClean="0"/>
              <a:t> исходные коды на языке “С”.</a:t>
            </a:r>
            <a:endParaRPr lang="ru-RU" sz="2400" dirty="0" smtClean="0"/>
          </a:p>
          <a:p>
            <a:pPr lvl="0" algn="just">
              <a:buFont typeface="Arial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8721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effectLst/>
              </a:rPr>
              <a:t>Ввод данных </a:t>
            </a:r>
            <a:r>
              <a:rPr lang="ru-RU" sz="3200" dirty="0" smtClean="0">
                <a:effectLst/>
              </a:rPr>
              <a:t>из ТЗ для создания модели</a:t>
            </a:r>
            <a:r>
              <a:rPr lang="en-US" sz="3200" dirty="0" smtClean="0">
                <a:effectLst/>
              </a:rPr>
              <a:t> (</a:t>
            </a:r>
            <a:r>
              <a:rPr lang="ru-RU" sz="3200" dirty="0" smtClean="0">
                <a:solidFill>
                  <a:srgbClr val="00B050"/>
                </a:solidFill>
                <a:effectLst/>
              </a:rPr>
              <a:t>полностью </a:t>
            </a:r>
            <a:r>
              <a:rPr lang="ru-RU" sz="3200" dirty="0" smtClean="0">
                <a:solidFill>
                  <a:srgbClr val="00B050"/>
                </a:solidFill>
                <a:effectLst/>
              </a:rPr>
              <a:t>автоматизирован!</a:t>
            </a:r>
            <a:r>
              <a:rPr lang="en-US" sz="3200" dirty="0" smtClean="0">
                <a:effectLst/>
              </a:rPr>
              <a:t>)</a:t>
            </a:r>
            <a:endParaRPr lang="ru-RU" sz="3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8291562" cy="3960440"/>
          </a:xfr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shade val="50000"/>
                  </a:prstClr>
                </a:solidFill>
              </a:rPr>
              <a:t>Акунович С.И.</a:t>
            </a:r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>
                <a:solidFill>
                  <a:prstClr val="white">
                    <a:shade val="50000"/>
                  </a:prstClr>
                </a:solidFill>
              </a:rPr>
              <a:pPr/>
              <a:t>5</a:t>
            </a:fld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4847" y="1412776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Комплексное логическое моделирование </a:t>
            </a:r>
            <a:r>
              <a:rPr lang="ru-RU" dirty="0" smtClean="0"/>
              <a:t>начинается </a:t>
            </a:r>
            <a:r>
              <a:rPr lang="ru-RU" dirty="0" smtClean="0"/>
              <a:t>с </a:t>
            </a:r>
            <a:r>
              <a:rPr lang="ru-RU" dirty="0"/>
              <a:t>создания модели. </a:t>
            </a:r>
            <a:endParaRPr lang="ru-RU" dirty="0" smtClean="0"/>
          </a:p>
          <a:p>
            <a:r>
              <a:rPr lang="ru-RU" dirty="0" smtClean="0"/>
              <a:t>Процесс </a:t>
            </a:r>
            <a:r>
              <a:rPr lang="ru-RU" dirty="0"/>
              <a:t>создания модели состоит в свою очередь из </a:t>
            </a:r>
            <a:r>
              <a:rPr lang="ru-RU" dirty="0" smtClean="0"/>
              <a:t>ввода </a:t>
            </a:r>
            <a:r>
              <a:rPr lang="ru-RU" dirty="0"/>
              <a:t>данных </a:t>
            </a:r>
            <a:r>
              <a:rPr lang="ru-RU" dirty="0" smtClean="0"/>
              <a:t>из ТЗ </a:t>
            </a:r>
            <a:r>
              <a:rPr lang="ru-RU" dirty="0"/>
              <a:t>и синтеза модели в виде программы на языке </a:t>
            </a:r>
            <a:r>
              <a:rPr lang="ru-RU" dirty="0" smtClean="0"/>
              <a:t>DELPHI</a:t>
            </a:r>
            <a:r>
              <a:rPr lang="ru-RU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30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229600" cy="78581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Макетное программирование МК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785786" y="1285860"/>
            <a:ext cx="7572428" cy="4929222"/>
          </a:xfrm>
        </p:spPr>
        <p:txBody>
          <a:bodyPr>
            <a:noAutofit/>
          </a:bodyPr>
          <a:lstStyle/>
          <a:p>
            <a:pPr algn="l"/>
            <a:r>
              <a:rPr lang="ru-RU" sz="1400" b="1" i="1" dirty="0" smtClean="0"/>
              <a:t>Экспорт </a:t>
            </a:r>
            <a:r>
              <a:rPr lang="ru-RU" sz="1400" b="1" i="1" dirty="0" err="1" smtClean="0"/>
              <a:t>C_кода</a:t>
            </a:r>
            <a:r>
              <a:rPr lang="ru-RU" sz="1400" b="1" i="1" dirty="0" smtClean="0"/>
              <a:t> в Project_96</a:t>
            </a:r>
          </a:p>
          <a:p>
            <a:pPr algn="l"/>
            <a:r>
              <a:rPr lang="ru-RU" sz="1400" dirty="0" smtClean="0"/>
              <a:t>Сгенерированные в </a:t>
            </a:r>
            <a:r>
              <a:rPr lang="en-US" sz="1400" dirty="0" smtClean="0"/>
              <a:t>ISAGRAF C</a:t>
            </a:r>
            <a:r>
              <a:rPr lang="ru-RU" sz="1400" dirty="0" smtClean="0"/>
              <a:t>-коды могут использоваться в качестве </a:t>
            </a:r>
            <a:r>
              <a:rPr lang="ru-RU" sz="1400" dirty="0" err="1" smtClean="0"/>
              <a:t>макет-программ</a:t>
            </a:r>
            <a:r>
              <a:rPr lang="ru-RU" sz="1400" dirty="0" smtClean="0"/>
              <a:t> для доработки в приложении </a:t>
            </a:r>
            <a:r>
              <a:rPr lang="ru-RU" sz="1400" i="1" dirty="0" smtClean="0"/>
              <a:t>Project_96 </a:t>
            </a:r>
            <a:r>
              <a:rPr lang="ru-RU" sz="1400" dirty="0" smtClean="0"/>
              <a:t>до уровня рабочих программ. Принципиально важным является то, что макет-программы правильно реализуют логику УУ, не содержат синтаксических ошибок и прошли всестороннее тестирование на предыдущих этапах комплексного моделирования и анализа.</a:t>
            </a:r>
          </a:p>
          <a:p>
            <a:r>
              <a:rPr lang="ru-RU" sz="1100" dirty="0" smtClean="0"/>
              <a:t> </a:t>
            </a:r>
            <a:endParaRPr lang="ru-RU" sz="1100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786058"/>
            <a:ext cx="593852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367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596" y="142852"/>
            <a:ext cx="8229600" cy="1500198"/>
          </a:xfrm>
        </p:spPr>
        <p:txBody>
          <a:bodyPr>
            <a:normAutofit/>
          </a:bodyPr>
          <a:lstStyle/>
          <a:p>
            <a:r>
              <a:rPr lang="ru-RU" dirty="0" smtClean="0"/>
              <a:t>Макетное программирование МК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785786" y="1785926"/>
            <a:ext cx="7572428" cy="4929222"/>
          </a:xfrm>
        </p:spPr>
        <p:txBody>
          <a:bodyPr>
            <a:normAutofit fontScale="32500" lnSpcReduction="20000"/>
          </a:bodyPr>
          <a:lstStyle/>
          <a:p>
            <a:r>
              <a:rPr lang="ru-RU" sz="4800" b="1" i="1" dirty="0" smtClean="0"/>
              <a:t>Генерация С-кода</a:t>
            </a:r>
          </a:p>
          <a:p>
            <a:pPr algn="just"/>
            <a:r>
              <a:rPr lang="ru-RU" sz="4800" dirty="0" smtClean="0"/>
              <a:t>Система разработки </a:t>
            </a:r>
            <a:r>
              <a:rPr lang="ru-RU" sz="4800" dirty="0" err="1" smtClean="0"/>
              <a:t>ISaGRAF</a:t>
            </a:r>
            <a:r>
              <a:rPr lang="ru-RU" sz="4800" dirty="0" smtClean="0"/>
              <a:t> обеспечивает генерацию исходных кодов на языке “С”. </a:t>
            </a:r>
          </a:p>
          <a:p>
            <a:pPr algn="just">
              <a:buFont typeface="Arial" pitchFamily="34" charset="0"/>
              <a:buChar char="•"/>
            </a:pPr>
            <a:r>
              <a:rPr lang="ru-RU" sz="4800" dirty="0" smtClean="0"/>
              <a:t>В  этом  случае,  все  содержание  приложения,  включая  описание SFC  схем, определение  базы  данных  и  последовательности  кодов  генерируется  в  формате языка “С”. Есть два стиля генерируемых кодов: </a:t>
            </a:r>
          </a:p>
          <a:p>
            <a:pPr algn="just">
              <a:buFont typeface="Arial" pitchFamily="34" charset="0"/>
              <a:buChar char="•"/>
            </a:pPr>
            <a:r>
              <a:rPr lang="ru-RU" sz="4800" dirty="0" smtClean="0"/>
              <a:t> CC86M ................(C  исходный  код - V3.04)  генерирует  исходный  код </a:t>
            </a:r>
          </a:p>
          <a:p>
            <a:pPr algn="just"/>
            <a:r>
              <a:rPr lang="ru-RU" sz="4800" dirty="0" smtClean="0"/>
              <a:t>неструктурного "C".  Этот  стиль  нужно  выбирать,  если  ваша </a:t>
            </a:r>
          </a:p>
          <a:p>
            <a:pPr algn="just"/>
            <a:r>
              <a:rPr lang="ru-RU" sz="4800" dirty="0" smtClean="0"/>
              <a:t>целевая задача основана на версии </a:t>
            </a:r>
            <a:r>
              <a:rPr lang="ru-RU" sz="4800" dirty="0" err="1" smtClean="0"/>
              <a:t>ISaGRAF</a:t>
            </a:r>
            <a:r>
              <a:rPr lang="ru-RU" sz="4800" dirty="0" smtClean="0"/>
              <a:t> до 3.23. </a:t>
            </a:r>
          </a:p>
          <a:p>
            <a:pPr algn="just"/>
            <a:endParaRPr lang="ru-RU" sz="4800" dirty="0" smtClean="0"/>
          </a:p>
          <a:p>
            <a:pPr algn="just">
              <a:buFont typeface="Arial" pitchFamily="34" charset="0"/>
              <a:buChar char="•"/>
            </a:pPr>
            <a:r>
              <a:rPr lang="ru-RU" sz="4800" dirty="0" smtClean="0"/>
              <a:t>SCC.....................(структурный C  исходный  код)  генерирует  исходный  код структурного "C".  Этот  стиль  нужно  выбирать,  если  ваша целевая задача основана на версии </a:t>
            </a:r>
            <a:r>
              <a:rPr lang="ru-RU" sz="4800" dirty="0" err="1" smtClean="0"/>
              <a:t>ISaGRAF</a:t>
            </a:r>
            <a:r>
              <a:rPr lang="ru-RU" sz="4800" dirty="0" smtClean="0"/>
              <a:t> 3.23 или более поздней. </a:t>
            </a:r>
          </a:p>
          <a:p>
            <a:pPr algn="just">
              <a:buFont typeface="Arial" pitchFamily="34" charset="0"/>
              <a:buChar char="•"/>
            </a:pPr>
            <a:r>
              <a:rPr lang="ru-RU" sz="4800" dirty="0" smtClean="0"/>
              <a:t>Следующие два файла создаются в каталоге проектов: </a:t>
            </a:r>
          </a:p>
          <a:p>
            <a:pPr algn="just"/>
            <a:r>
              <a:rPr lang="ru-RU" sz="4800" dirty="0" err="1" smtClean="0"/>
              <a:t>APPLI.C...............общие</a:t>
            </a:r>
            <a:r>
              <a:rPr lang="ru-RU" sz="4800" dirty="0" smtClean="0"/>
              <a:t> исходные коды приложения </a:t>
            </a:r>
          </a:p>
          <a:p>
            <a:pPr algn="just"/>
            <a:r>
              <a:rPr lang="ru-RU" sz="4800" dirty="0" err="1" smtClean="0"/>
              <a:t>APPLI.H...............определения</a:t>
            </a:r>
            <a:r>
              <a:rPr lang="ru-RU" sz="4800" dirty="0" smtClean="0"/>
              <a:t> языка “С” </a:t>
            </a:r>
          </a:p>
        </p:txBody>
      </p:sp>
    </p:spTree>
    <p:extLst>
      <p:ext uri="{BB962C8B-B14F-4D97-AF65-F5344CB8AC3E}">
        <p14:creationId xmlns:p14="http://schemas.microsoft.com/office/powerpoint/2010/main" val="8789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229600" cy="78581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Макетное программирование МК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785786" y="1428736"/>
            <a:ext cx="7572428" cy="4929222"/>
          </a:xfrm>
        </p:spPr>
        <p:txBody>
          <a:bodyPr>
            <a:normAutofit fontScale="25000" lnSpcReduction="20000"/>
          </a:bodyPr>
          <a:lstStyle/>
          <a:p>
            <a:r>
              <a:rPr lang="ru-RU" sz="4800" b="1" i="1" dirty="0" smtClean="0"/>
              <a:t>Генерация С-кода (блок-схема </a:t>
            </a:r>
            <a:r>
              <a:rPr lang="en-US" sz="4800" b="1" i="1" dirty="0" smtClean="0"/>
              <a:t>STRNSO17</a:t>
            </a:r>
            <a:r>
              <a:rPr lang="ru-RU" sz="4800" b="1" i="1" dirty="0" smtClean="0"/>
              <a:t>)</a:t>
            </a:r>
          </a:p>
          <a:p>
            <a:pPr algn="just"/>
            <a:r>
              <a:rPr lang="en-US" sz="4800" dirty="0" smtClean="0"/>
              <a:t> </a:t>
            </a:r>
            <a:r>
              <a:rPr lang="en-US" sz="3200" dirty="0" smtClean="0"/>
              <a:t>/*----------------------------- SFC CODE PART  -------------------------------*/</a:t>
            </a:r>
            <a:endParaRPr lang="ru-RU" sz="3200" dirty="0" smtClean="0"/>
          </a:p>
          <a:p>
            <a:pPr algn="just"/>
            <a:r>
              <a:rPr lang="en-US" sz="3200" dirty="0" smtClean="0"/>
              <a:t>/************************************************************/</a:t>
            </a:r>
            <a:endParaRPr lang="ru-RU" sz="3200" dirty="0" smtClean="0"/>
          </a:p>
          <a:p>
            <a:pPr algn="just"/>
            <a:r>
              <a:rPr lang="en-US" sz="3200" dirty="0" smtClean="0"/>
              <a:t>/* Function : _SCC_STRNSO17_Code                            */</a:t>
            </a:r>
            <a:endParaRPr lang="ru-RU" sz="3200" dirty="0" smtClean="0"/>
          </a:p>
          <a:p>
            <a:pPr algn="just"/>
            <a:r>
              <a:rPr lang="en-US" sz="3200" dirty="0" smtClean="0"/>
              <a:t>/*                                                          */</a:t>
            </a:r>
            <a:endParaRPr lang="ru-RU" sz="3200" dirty="0" smtClean="0"/>
          </a:p>
          <a:p>
            <a:pPr algn="just"/>
            <a:r>
              <a:rPr lang="en-US" sz="3200" dirty="0" smtClean="0"/>
              <a:t>/* Description : STRNSO17 Code                              */</a:t>
            </a:r>
            <a:endParaRPr lang="ru-RU" sz="3200" dirty="0" smtClean="0"/>
          </a:p>
          <a:p>
            <a:pPr algn="just"/>
            <a:r>
              <a:rPr lang="en-US" sz="3200" dirty="0" smtClean="0"/>
              <a:t>/************************************************************/</a:t>
            </a:r>
            <a:endParaRPr lang="ru-RU" sz="3200" dirty="0" smtClean="0"/>
          </a:p>
          <a:p>
            <a:pPr algn="just"/>
            <a:r>
              <a:rPr lang="en-US" sz="3200" dirty="0" smtClean="0"/>
              <a:t>void _SCC_STRNSO17_Code()</a:t>
            </a:r>
            <a:endParaRPr lang="ru-RU" sz="3200" dirty="0" smtClean="0"/>
          </a:p>
          <a:p>
            <a:pPr algn="just"/>
            <a:r>
              <a:rPr lang="en-US" sz="3200" dirty="0" smtClean="0"/>
              <a:t>{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__STRNSO17_CODE[ 0 ] = _SCC_STRNSO17_P1Step1Code;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__STRNSO17_CODE[ 1 ] = _SCC_STRNSO17_NStep1Code;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__STRNSO17_CODE[ 2 ] = _SCC_STRNSO17_P0Step1Code;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__STRNSO17_CODE[ 3 ] = _SCC_STRNSO17_P1Step2Code;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__STRNSO17_CODE[ 4 ] = _SCC_STRNSO17_NStep2Code;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__STRNSO17_CODE[ 5 ] = _SCC_STRNSO17_P0Step2Code;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__STRNSO17_CODE[ 6 ] = _SCC_STRNSO17_P1Step3Code;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__STRNSO17_CODE[ 7 ] = _SCC_STRNSO17_NStep3Code;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__STRNSO17_CODE[ 8 ] = _SCC_STRNSO17_P0Step3Code;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__STRNSO17_CODE[ 9 ] = (void *)0;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__STRNSO17_CODE[ 10 ] = _SCC_STRNSO17_Transition1Code;</a:t>
            </a:r>
            <a:endParaRPr lang="ru-RU" sz="3200" dirty="0" smtClean="0"/>
          </a:p>
          <a:p>
            <a:pPr algn="just"/>
            <a:r>
              <a:rPr lang="en-US" sz="3200" dirty="0" smtClean="0"/>
              <a:t>	__STRNSO17_CODE[ 11 ] = _SCC_STRNSO17_Transition2Code;</a:t>
            </a:r>
            <a:endParaRPr lang="ru-RU" sz="3200" dirty="0" smtClean="0"/>
          </a:p>
          <a:p>
            <a:pPr algn="just"/>
            <a:r>
              <a:rPr lang="en-US" sz="3200" dirty="0" smtClean="0"/>
              <a:t>}</a:t>
            </a:r>
            <a:endParaRPr lang="ru-RU" sz="3200" dirty="0" smtClean="0"/>
          </a:p>
          <a:p>
            <a:pPr algn="just"/>
            <a:r>
              <a:rPr lang="en-US" sz="3200" dirty="0" smtClean="0"/>
              <a:t>/*--------------------- TRANSITION AND STEP CODE PART  -----------------------*/</a:t>
            </a:r>
            <a:endParaRPr lang="ru-RU" sz="3200" dirty="0" smtClean="0"/>
          </a:p>
          <a:p>
            <a:pPr algn="just"/>
            <a:r>
              <a:rPr lang="en-US" sz="3200" dirty="0" smtClean="0"/>
              <a:t>/************************************************************/</a:t>
            </a:r>
            <a:endParaRPr lang="ru-RU" sz="3200" dirty="0" smtClean="0"/>
          </a:p>
          <a:p>
            <a:pPr algn="just"/>
            <a:r>
              <a:rPr lang="en-US" sz="3200" dirty="0" smtClean="0"/>
              <a:t>/* Functions for the transitions							*/</a:t>
            </a:r>
            <a:endParaRPr lang="ru-RU" sz="3200" dirty="0" smtClean="0"/>
          </a:p>
          <a:p>
            <a:pPr algn="just"/>
            <a:r>
              <a:rPr lang="en-US" sz="3200" dirty="0" smtClean="0"/>
              <a:t>/* Description : </a:t>
            </a:r>
            <a:r>
              <a:rPr lang="en-US" sz="3200" dirty="0" err="1" smtClean="0"/>
              <a:t>franchissable</a:t>
            </a:r>
            <a:r>
              <a:rPr lang="en-US" sz="3200" dirty="0" smtClean="0"/>
              <a:t> transitions					*/</a:t>
            </a:r>
            <a:endParaRPr lang="ru-RU" sz="3200" dirty="0" smtClean="0"/>
          </a:p>
          <a:p>
            <a:pPr algn="just"/>
            <a:r>
              <a:rPr lang="en-US" sz="3200" dirty="0" smtClean="0"/>
              <a:t>/************************************************************/</a:t>
            </a:r>
            <a:endParaRPr lang="ru-RU" sz="3200" dirty="0" smtClean="0"/>
          </a:p>
          <a:p>
            <a:pPr algn="just"/>
            <a:r>
              <a:rPr lang="en-US" sz="3200" dirty="0" err="1" smtClean="0"/>
              <a:t>uchar</a:t>
            </a:r>
            <a:r>
              <a:rPr lang="en-US" sz="3200" dirty="0" smtClean="0"/>
              <a:t> _SCC_STRNSO17_Transition2Code(void)</a:t>
            </a:r>
            <a:endParaRPr lang="ru-RU" sz="3200" dirty="0" smtClean="0"/>
          </a:p>
          <a:p>
            <a:pPr algn="just"/>
            <a:r>
              <a:rPr lang="en-US" sz="3200" dirty="0" smtClean="0"/>
              <a:t>{</a:t>
            </a:r>
            <a:endParaRPr lang="ru-RU" sz="3200" dirty="0" smtClean="0"/>
          </a:p>
          <a:p>
            <a:pPr algn="just"/>
            <a:r>
              <a:rPr lang="en-US" sz="3200" dirty="0" smtClean="0"/>
              <a:t>	return( (unsigned char) ( BF_BOO[ _SCC_STRNSO17_FC32769 ] ) );</a:t>
            </a:r>
            <a:endParaRPr lang="ru-RU" sz="3200" dirty="0" smtClean="0"/>
          </a:p>
          <a:p>
            <a:pPr algn="just"/>
            <a:r>
              <a:rPr lang="en-US" sz="3200" dirty="0" smtClean="0"/>
              <a:t>}</a:t>
            </a:r>
            <a:endParaRPr lang="ru-RU" sz="3200" dirty="0" smtClean="0"/>
          </a:p>
          <a:p>
            <a:pPr algn="just"/>
            <a:r>
              <a:rPr lang="en-US" sz="3200" dirty="0" smtClean="0"/>
              <a:t> </a:t>
            </a:r>
            <a:endParaRPr lang="ru-RU" sz="3200" dirty="0" smtClean="0"/>
          </a:p>
          <a:p>
            <a:pPr algn="just"/>
            <a:r>
              <a:rPr lang="en-US" sz="3200" dirty="0" err="1" smtClean="0"/>
              <a:t>uchar</a:t>
            </a:r>
            <a:r>
              <a:rPr lang="en-US" sz="3200" dirty="0" smtClean="0"/>
              <a:t> _SCC_STRNSO17_Transition1Code(void)</a:t>
            </a:r>
            <a:endParaRPr lang="ru-RU" sz="3200" dirty="0" smtClean="0"/>
          </a:p>
          <a:p>
            <a:pPr algn="just"/>
            <a:r>
              <a:rPr lang="en-US" sz="3200" dirty="0" smtClean="0"/>
              <a:t>{</a:t>
            </a:r>
            <a:endParaRPr lang="ru-RU" sz="3200" dirty="0" smtClean="0"/>
          </a:p>
          <a:p>
            <a:pPr algn="just"/>
            <a:r>
              <a:rPr lang="en-US" sz="3200" dirty="0" smtClean="0"/>
              <a:t>	return( (unsigned char) TRUE );</a:t>
            </a:r>
            <a:endParaRPr lang="ru-RU" sz="3200" dirty="0" smtClean="0"/>
          </a:p>
          <a:p>
            <a:pPr algn="just"/>
            <a:r>
              <a:rPr lang="en-US" sz="3200" dirty="0" smtClean="0"/>
              <a:t>}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4052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229600" cy="78581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Макетное программирование МК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785786" y="1428736"/>
            <a:ext cx="7572428" cy="4929222"/>
          </a:xfrm>
        </p:spPr>
        <p:txBody>
          <a:bodyPr>
            <a:normAutofit fontScale="25000" lnSpcReduction="20000"/>
          </a:bodyPr>
          <a:lstStyle/>
          <a:p>
            <a:r>
              <a:rPr lang="ru-RU" sz="4800" b="1" i="1" dirty="0" smtClean="0"/>
              <a:t>Генерация С-кода (блок-схема </a:t>
            </a:r>
            <a:r>
              <a:rPr lang="en-US" sz="4800" b="1" i="1" dirty="0" smtClean="0"/>
              <a:t>STRNSO17</a:t>
            </a:r>
            <a:r>
              <a:rPr lang="ru-RU" sz="4800" b="1" i="1" dirty="0" smtClean="0"/>
              <a:t>)</a:t>
            </a:r>
            <a:endParaRPr lang="en-US" sz="4800" b="1" i="1" dirty="0" smtClean="0"/>
          </a:p>
          <a:p>
            <a:pPr algn="just"/>
            <a:r>
              <a:rPr lang="en-US" sz="4800" dirty="0" smtClean="0"/>
              <a:t>/************************************************************/</a:t>
            </a:r>
            <a:endParaRPr lang="ru-RU" sz="4800" dirty="0" smtClean="0"/>
          </a:p>
          <a:p>
            <a:pPr algn="just"/>
            <a:r>
              <a:rPr lang="en-US" sz="4800" dirty="0" smtClean="0"/>
              <a:t>/* Functions for the steps        						 	*/</a:t>
            </a:r>
            <a:endParaRPr lang="ru-RU" sz="4800" dirty="0" smtClean="0"/>
          </a:p>
          <a:p>
            <a:pPr algn="just"/>
            <a:r>
              <a:rPr lang="en-US" sz="4800" dirty="0" smtClean="0"/>
              <a:t>/* Description : Execution of step 's P1, Non-Stored, P0	*/</a:t>
            </a:r>
            <a:endParaRPr lang="ru-RU" sz="4800" dirty="0" smtClean="0"/>
          </a:p>
          <a:p>
            <a:pPr algn="just"/>
            <a:r>
              <a:rPr lang="en-US" sz="4800" dirty="0" smtClean="0"/>
              <a:t>/*               for each step of the SFC					*/</a:t>
            </a:r>
            <a:endParaRPr lang="ru-RU" sz="4800" dirty="0" smtClean="0"/>
          </a:p>
          <a:p>
            <a:pPr algn="just"/>
            <a:r>
              <a:rPr lang="en-US" sz="4800" dirty="0" smtClean="0"/>
              <a:t>************************************************************/</a:t>
            </a:r>
            <a:endParaRPr lang="ru-RU" sz="4800" dirty="0" smtClean="0"/>
          </a:p>
          <a:p>
            <a:pPr algn="just"/>
            <a:r>
              <a:rPr lang="en-US" sz="4800" dirty="0" err="1" smtClean="0"/>
              <a:t>uchar</a:t>
            </a:r>
            <a:r>
              <a:rPr lang="en-US" sz="4800" dirty="0" smtClean="0"/>
              <a:t> _SCC_STRNSO17_P1Step1Code(void)</a:t>
            </a:r>
            <a:endParaRPr lang="ru-RU" sz="4800" dirty="0" smtClean="0"/>
          </a:p>
          <a:p>
            <a:pPr algn="just"/>
            <a:r>
              <a:rPr lang="en-US" sz="4800" dirty="0" smtClean="0"/>
              <a:t>{</a:t>
            </a:r>
            <a:endParaRPr lang="ru-RU" sz="4800" dirty="0" smtClean="0"/>
          </a:p>
          <a:p>
            <a:pPr algn="just"/>
            <a:r>
              <a:rPr lang="en-US" sz="4800" dirty="0" smtClean="0"/>
              <a:t>	BF_BOO[ _SCC_STRNSO17_FC32768 ] = BF_BOO[ _SCC_CBOO00000001 ];</a:t>
            </a:r>
            <a:endParaRPr lang="ru-RU" sz="4800" dirty="0" smtClean="0"/>
          </a:p>
          <a:p>
            <a:pPr algn="just"/>
            <a:r>
              <a:rPr lang="en-US" sz="4800" dirty="0" smtClean="0"/>
              <a:t>	BF_BOO[ _SCC_FCPSTRNSO17 ] = BF_BOO[ _SCC_CBOO00000001 ];</a:t>
            </a:r>
            <a:endParaRPr lang="ru-RU" sz="4800" dirty="0" smtClean="0"/>
          </a:p>
          <a:p>
            <a:pPr algn="just"/>
            <a:r>
              <a:rPr lang="en-US" sz="4800" dirty="0" smtClean="0"/>
              <a:t>	return( (unsigned char) 0 );</a:t>
            </a:r>
            <a:endParaRPr lang="ru-RU" sz="4800" dirty="0" smtClean="0"/>
          </a:p>
          <a:p>
            <a:pPr algn="just"/>
            <a:r>
              <a:rPr lang="en-US" sz="4800" dirty="0" smtClean="0"/>
              <a:t>}</a:t>
            </a:r>
            <a:endParaRPr lang="ru-RU" sz="4800" dirty="0" smtClean="0"/>
          </a:p>
          <a:p>
            <a:pPr algn="just"/>
            <a:r>
              <a:rPr lang="en-US" sz="4800" dirty="0" err="1" smtClean="0"/>
              <a:t>uchar</a:t>
            </a:r>
            <a:r>
              <a:rPr lang="en-US" sz="4800" dirty="0" smtClean="0"/>
              <a:t> _SCC_STRNSO17_NStep2Code(void)</a:t>
            </a:r>
            <a:endParaRPr lang="ru-RU" sz="4800" dirty="0" smtClean="0"/>
          </a:p>
          <a:p>
            <a:pPr algn="just"/>
            <a:r>
              <a:rPr lang="en-US" sz="4800" dirty="0" smtClean="0"/>
              <a:t>{</a:t>
            </a:r>
            <a:endParaRPr lang="ru-RU" sz="4800" dirty="0" smtClean="0"/>
          </a:p>
          <a:p>
            <a:pPr algn="just"/>
            <a:r>
              <a:rPr lang="en-US" sz="4800" dirty="0" smtClean="0"/>
              <a:t>	BF_BOO[ _SCC_STRNSO17_FCM10 ] = BF_BOO[ _SCC_CBOO00000000 ];</a:t>
            </a:r>
            <a:endParaRPr lang="ru-RU" sz="4800" dirty="0" smtClean="0"/>
          </a:p>
          <a:p>
            <a:pPr algn="just"/>
            <a:r>
              <a:rPr lang="en-US" sz="4800" dirty="0" smtClean="0"/>
              <a:t>	BF_BOO[ _SCC_STRNSO17_FCM11 ] = BF_BOO[ _SCC_CBOO00000000 ];</a:t>
            </a:r>
            <a:endParaRPr lang="ru-RU" sz="4800" dirty="0" smtClean="0"/>
          </a:p>
          <a:p>
            <a:pPr algn="just"/>
            <a:r>
              <a:rPr lang="en-US" sz="4800" dirty="0" smtClean="0"/>
              <a:t>	BF_BOO[ _SCC_STRNSO17_FCM3 ] = BF_BOO[ _SCC_CBOO00000000 ];</a:t>
            </a:r>
            <a:endParaRPr lang="ru-RU" sz="4800" dirty="0" smtClean="0"/>
          </a:p>
          <a:p>
            <a:pPr algn="just"/>
            <a:r>
              <a:rPr lang="en-US" sz="4800" dirty="0" smtClean="0"/>
              <a:t>	BF_BOO[ _SCC_STRNSO17_FCM4 ] = BF_BOO[ _SCC_CBOO00000000 ];</a:t>
            </a:r>
            <a:endParaRPr lang="ru-RU" sz="4800" dirty="0" smtClean="0"/>
          </a:p>
          <a:p>
            <a:pPr algn="just"/>
            <a:r>
              <a:rPr lang="en-US" sz="4800" dirty="0" smtClean="0"/>
              <a:t>	BF_BOO[ _SCC_STRNSO17_FCM6 ] = BF_BOO[ _SCC_CBOO00000000 ];</a:t>
            </a:r>
            <a:endParaRPr lang="ru-RU" sz="4800" dirty="0" smtClean="0"/>
          </a:p>
          <a:p>
            <a:pPr algn="just"/>
            <a:r>
              <a:rPr lang="en-US" sz="4800" dirty="0" smtClean="0"/>
              <a:t>	if ( BF_BOO[ _SCC_STRNSO17_FC32768 ] )</a:t>
            </a:r>
            <a:endParaRPr lang="ru-RU" sz="4800" dirty="0" smtClean="0"/>
          </a:p>
          <a:p>
            <a:pPr algn="just"/>
            <a:r>
              <a:rPr lang="en-US" sz="4800" dirty="0" smtClean="0"/>
              <a:t>	{</a:t>
            </a:r>
            <a:endParaRPr lang="ru-RU" sz="4800" dirty="0" smtClean="0"/>
          </a:p>
          <a:p>
            <a:pPr algn="just"/>
            <a:r>
              <a:rPr lang="en-US" sz="4800" dirty="0" smtClean="0"/>
              <a:t>		</a:t>
            </a:r>
            <a:r>
              <a:rPr lang="en-US" sz="4800" dirty="0" err="1" smtClean="0"/>
              <a:t>goto</a:t>
            </a:r>
            <a:r>
              <a:rPr lang="en-US" sz="4800" dirty="0" smtClean="0"/>
              <a:t> _LGFC32768;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1493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229600" cy="78581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Макетное программирование МК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785786" y="1428736"/>
            <a:ext cx="7572428" cy="4929222"/>
          </a:xfrm>
        </p:spPr>
        <p:txBody>
          <a:bodyPr>
            <a:normAutofit fontScale="32500" lnSpcReduction="20000"/>
          </a:bodyPr>
          <a:lstStyle/>
          <a:p>
            <a:pPr algn="just"/>
            <a:r>
              <a:rPr lang="ru-RU" sz="4800" b="1" i="1" dirty="0" smtClean="0"/>
              <a:t>Генерация С-кода (С</a:t>
            </a:r>
            <a:r>
              <a:rPr lang="en-US" sz="4800" b="1" i="1" dirty="0" smtClean="0"/>
              <a:t>-</a:t>
            </a:r>
            <a:r>
              <a:rPr lang="ru-RU" sz="4800" b="1" i="1" dirty="0" smtClean="0"/>
              <a:t>код логических </a:t>
            </a:r>
            <a:r>
              <a:rPr lang="en-US" sz="4800" b="1" i="1" dirty="0" smtClean="0"/>
              <a:t>LD-</a:t>
            </a:r>
            <a:r>
              <a:rPr lang="ru-RU" sz="4800" b="1" i="1" dirty="0" smtClean="0"/>
              <a:t>функций</a:t>
            </a:r>
            <a:r>
              <a:rPr lang="en-US" sz="4800" b="1" i="1" dirty="0" smtClean="0"/>
              <a:t> </a:t>
            </a:r>
            <a:r>
              <a:rPr lang="en-US" sz="4800" dirty="0" smtClean="0"/>
              <a:t>IMSKOZ</a:t>
            </a:r>
            <a:r>
              <a:rPr lang="ru-RU" sz="4800" b="1" i="1" dirty="0" smtClean="0"/>
              <a:t>)</a:t>
            </a:r>
            <a:endParaRPr lang="en-US" sz="4800" b="1" i="1" dirty="0" smtClean="0"/>
          </a:p>
          <a:p>
            <a:pPr algn="just"/>
            <a:r>
              <a:rPr lang="en-US" sz="4800" dirty="0" smtClean="0"/>
              <a:t>unsigned char __IMSKOZ_CODE_TRT (void)</a:t>
            </a:r>
            <a:endParaRPr lang="ru-RU" sz="4800" dirty="0" smtClean="0"/>
          </a:p>
          <a:p>
            <a:pPr algn="just"/>
            <a:r>
              <a:rPr lang="en-US" sz="4800" dirty="0" smtClean="0"/>
              <a:t>{</a:t>
            </a:r>
            <a:endParaRPr lang="ru-RU" sz="4800" dirty="0" smtClean="0"/>
          </a:p>
          <a:p>
            <a:pPr algn="just"/>
            <a:r>
              <a:rPr lang="en-US" sz="4800" dirty="0" smtClean="0"/>
              <a:t>BF_BOO[392] = (unsigned char)(BF_BOO[88] &amp; BF_BOO[96]);</a:t>
            </a:r>
            <a:endParaRPr lang="ru-RU" sz="4800" dirty="0" smtClean="0"/>
          </a:p>
          <a:p>
            <a:pPr algn="just"/>
            <a:r>
              <a:rPr lang="en-US" sz="4800" dirty="0" smtClean="0"/>
              <a:t>BF_BOO[394] = BF_BOO[392];</a:t>
            </a:r>
            <a:endParaRPr lang="ru-RU" sz="4800" dirty="0" smtClean="0"/>
          </a:p>
          <a:p>
            <a:pPr algn="just"/>
            <a:r>
              <a:rPr lang="en-US" sz="4800" dirty="0" smtClean="0"/>
              <a:t>if (!(BF_BOO[394])) </a:t>
            </a:r>
            <a:r>
              <a:rPr lang="en-US" sz="4800" dirty="0" err="1" smtClean="0"/>
              <a:t>goto</a:t>
            </a:r>
            <a:r>
              <a:rPr lang="en-US" sz="4800" dirty="0" smtClean="0"/>
              <a:t> _LAB1;</a:t>
            </a:r>
            <a:endParaRPr lang="ru-RU" sz="4800" dirty="0" smtClean="0"/>
          </a:p>
          <a:p>
            <a:pPr algn="just"/>
            <a:r>
              <a:rPr lang="en-US" sz="4800" dirty="0" smtClean="0"/>
              <a:t>BF_BOO[115] = BF_BOO[384];</a:t>
            </a:r>
            <a:endParaRPr lang="ru-RU" sz="4800" dirty="0" smtClean="0"/>
          </a:p>
          <a:p>
            <a:pPr algn="just"/>
            <a:r>
              <a:rPr lang="en-US" sz="4800" dirty="0" err="1" smtClean="0"/>
              <a:t>goto</a:t>
            </a:r>
            <a:r>
              <a:rPr lang="en-US" sz="4800" dirty="0" smtClean="0"/>
              <a:t> _LAB2;</a:t>
            </a:r>
            <a:endParaRPr lang="ru-RU" sz="4800" dirty="0" smtClean="0"/>
          </a:p>
          <a:p>
            <a:pPr algn="just"/>
            <a:r>
              <a:rPr lang="en-US" sz="4800" dirty="0" smtClean="0"/>
              <a:t>_LAB1:;</a:t>
            </a:r>
            <a:endParaRPr lang="ru-RU" sz="4800" dirty="0" smtClean="0"/>
          </a:p>
          <a:p>
            <a:pPr algn="just"/>
            <a:r>
              <a:rPr lang="en-US" sz="4800" dirty="0" smtClean="0"/>
              <a:t>_LAB2:;</a:t>
            </a:r>
            <a:endParaRPr lang="ru-RU" sz="4800" dirty="0" smtClean="0"/>
          </a:p>
          <a:p>
            <a:pPr algn="just"/>
            <a:r>
              <a:rPr lang="en-US" sz="4800" dirty="0" smtClean="0"/>
              <a:t>BF_BOO[392] = (unsigned char)(BF_BOO[86] &amp; BF_BOO[96]);</a:t>
            </a:r>
            <a:endParaRPr lang="ru-RU" sz="4800" dirty="0" smtClean="0"/>
          </a:p>
          <a:p>
            <a:pPr algn="just"/>
            <a:r>
              <a:rPr lang="en-US" sz="4800" dirty="0" smtClean="0"/>
              <a:t>BF_BOO[391] = (unsigned char)(BF_BOO[117] | BF_BOO[354]);</a:t>
            </a:r>
            <a:endParaRPr lang="ru-RU" sz="4800" dirty="0" smtClean="0"/>
          </a:p>
          <a:p>
            <a:pPr algn="just"/>
            <a:r>
              <a:rPr lang="en-US" sz="4800" dirty="0" smtClean="0"/>
              <a:t>BF_BOO[392] = (unsigned char)(BF_BOO[392] | BF_BOO[391]);</a:t>
            </a:r>
            <a:endParaRPr lang="ru-RU" sz="4800" dirty="0" smtClean="0"/>
          </a:p>
          <a:p>
            <a:pPr algn="just"/>
            <a:r>
              <a:rPr lang="en-US" sz="4800" dirty="0" smtClean="0"/>
              <a:t>BF_BOO[393] = BF_BOO[392];</a:t>
            </a:r>
            <a:endParaRPr lang="ru-RU" sz="4800" dirty="0" smtClean="0"/>
          </a:p>
          <a:p>
            <a:pPr algn="just"/>
            <a:r>
              <a:rPr lang="en-US" sz="4800" dirty="0" smtClean="0"/>
              <a:t>if (!(BF_BOO[393])) </a:t>
            </a:r>
            <a:r>
              <a:rPr lang="en-US" sz="4800" dirty="0" err="1" smtClean="0"/>
              <a:t>goto</a:t>
            </a:r>
            <a:r>
              <a:rPr lang="en-US" sz="4800" dirty="0" smtClean="0"/>
              <a:t> _LAB3;</a:t>
            </a:r>
            <a:endParaRPr lang="ru-RU" sz="4800" dirty="0" smtClean="0"/>
          </a:p>
          <a:p>
            <a:pPr algn="just"/>
            <a:r>
              <a:rPr lang="en-US" sz="4800" dirty="0" smtClean="0"/>
              <a:t>BF_BOO[115] = BF_BOO[385];</a:t>
            </a:r>
            <a:endParaRPr lang="ru-RU" sz="4800" dirty="0" smtClean="0"/>
          </a:p>
          <a:p>
            <a:pPr algn="just"/>
            <a:r>
              <a:rPr lang="en-US" sz="4800" dirty="0" err="1" smtClean="0"/>
              <a:t>goto</a:t>
            </a:r>
            <a:r>
              <a:rPr lang="en-US" sz="4800" dirty="0" smtClean="0"/>
              <a:t> _LAB4;</a:t>
            </a:r>
            <a:endParaRPr lang="ru-RU" sz="4800" dirty="0" smtClean="0"/>
          </a:p>
          <a:p>
            <a:pPr algn="just"/>
            <a:r>
              <a:rPr lang="en-US" sz="4800" dirty="0" smtClean="0"/>
              <a:t>_LAB3:;</a:t>
            </a:r>
            <a:endParaRPr lang="ru-RU" sz="4800" dirty="0" smtClean="0"/>
          </a:p>
          <a:p>
            <a:pPr algn="just"/>
            <a:r>
              <a:rPr lang="en-US" sz="4800" dirty="0" smtClean="0"/>
              <a:t>_LAB4:;</a:t>
            </a:r>
            <a:endParaRPr lang="ru-RU" sz="4800" dirty="0" smtClean="0"/>
          </a:p>
          <a:p>
            <a:endParaRPr lang="en-US" sz="4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6854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229600" cy="78581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Макетное программирование МК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785786" y="1428736"/>
            <a:ext cx="7572428" cy="4929222"/>
          </a:xfrm>
        </p:spPr>
        <p:txBody>
          <a:bodyPr>
            <a:noAutofit/>
          </a:bodyPr>
          <a:lstStyle/>
          <a:p>
            <a:pPr algn="just"/>
            <a:r>
              <a:rPr lang="ru-RU" sz="1100" b="1" i="1" dirty="0" smtClean="0"/>
              <a:t>С-код логических </a:t>
            </a:r>
            <a:r>
              <a:rPr lang="en-US" sz="1100" b="1" i="1" dirty="0" smtClean="0"/>
              <a:t>ST</a:t>
            </a:r>
            <a:r>
              <a:rPr lang="ru-RU" sz="1100" b="1" i="1" dirty="0" smtClean="0"/>
              <a:t>-функций</a:t>
            </a:r>
          </a:p>
          <a:p>
            <a:pPr algn="just"/>
            <a:r>
              <a:rPr lang="ru-RU" sz="1100" dirty="0" smtClean="0"/>
              <a:t> </a:t>
            </a:r>
          </a:p>
          <a:p>
            <a:pPr algn="just"/>
            <a:r>
              <a:rPr lang="en-US" sz="1100" dirty="0" smtClean="0"/>
              <a:t>/************************************************************/</a:t>
            </a:r>
            <a:endParaRPr lang="ru-RU" sz="1100" dirty="0" smtClean="0"/>
          </a:p>
          <a:p>
            <a:pPr algn="just"/>
            <a:r>
              <a:rPr lang="en-US" sz="1100" dirty="0" smtClean="0"/>
              <a:t>/*   	File Name : </a:t>
            </a:r>
            <a:r>
              <a:rPr lang="en-US" sz="1100" dirty="0" err="1" smtClean="0"/>
              <a:t>IMSKOZ.c</a:t>
            </a:r>
            <a:r>
              <a:rPr lang="en-US" sz="1100" dirty="0" smtClean="0"/>
              <a:t>                                */</a:t>
            </a:r>
            <a:endParaRPr lang="ru-RU" sz="1100" dirty="0" smtClean="0"/>
          </a:p>
          <a:p>
            <a:pPr algn="just"/>
            <a:r>
              <a:rPr lang="en-US" sz="1100" dirty="0" smtClean="0"/>
              <a:t>/*		Date	  :	04/12/11 23:43:52                       */</a:t>
            </a:r>
            <a:endParaRPr lang="ru-RU" sz="1100" dirty="0" smtClean="0"/>
          </a:p>
          <a:p>
            <a:pPr algn="just"/>
            <a:r>
              <a:rPr lang="en-US" sz="1100" dirty="0" smtClean="0"/>
              <a:t>/*		----------------------------------------------------*/</a:t>
            </a:r>
            <a:endParaRPr lang="ru-RU" sz="1100" dirty="0" smtClean="0"/>
          </a:p>
          <a:p>
            <a:pPr algn="just"/>
            <a:r>
              <a:rPr lang="en-US" sz="1100" dirty="0" smtClean="0"/>
              <a:t>/*      </a:t>
            </a:r>
            <a:r>
              <a:rPr lang="en-US" sz="1100" dirty="0" err="1" smtClean="0"/>
              <a:t>ISaGRAF</a:t>
            </a:r>
            <a:r>
              <a:rPr lang="en-US" sz="1100" dirty="0" smtClean="0"/>
              <a:t> project name : IMSKOST                      */</a:t>
            </a:r>
            <a:endParaRPr lang="ru-RU" sz="1100" dirty="0" smtClean="0"/>
          </a:p>
          <a:p>
            <a:pPr algn="just"/>
            <a:r>
              <a:rPr lang="en-US" sz="1100" dirty="0" smtClean="0"/>
              <a:t>/*      </a:t>
            </a:r>
            <a:r>
              <a:rPr lang="en-US" sz="1100" dirty="0" err="1" smtClean="0"/>
              <a:t>ISaGRAF</a:t>
            </a:r>
            <a:r>
              <a:rPr lang="en-US" sz="1100" dirty="0" smtClean="0"/>
              <a:t> program name : IMSKOZ                       */</a:t>
            </a:r>
            <a:endParaRPr lang="ru-RU" sz="1100" dirty="0" smtClean="0"/>
          </a:p>
          <a:p>
            <a:pPr algn="just"/>
            <a:r>
              <a:rPr lang="en-US" sz="1100" dirty="0" smtClean="0"/>
              <a:t>/************************************************************/</a:t>
            </a:r>
          </a:p>
          <a:p>
            <a:pPr algn="just"/>
            <a:r>
              <a:rPr lang="en-US" sz="1100" dirty="0" smtClean="0"/>
              <a:t>/*---------------------------FUNCTION CODE PART  -------------------------------*/</a:t>
            </a:r>
            <a:endParaRPr lang="ru-RU" sz="1100" dirty="0" smtClean="0"/>
          </a:p>
          <a:p>
            <a:pPr algn="just"/>
            <a:r>
              <a:rPr lang="en-US" sz="1100" dirty="0" smtClean="0"/>
              <a:t>/************************************************************/</a:t>
            </a:r>
            <a:endParaRPr lang="ru-RU" sz="1100" dirty="0" smtClean="0"/>
          </a:p>
          <a:p>
            <a:pPr algn="just"/>
            <a:r>
              <a:rPr lang="en-US" sz="1100" dirty="0" smtClean="0"/>
              <a:t>/* Function : _</a:t>
            </a:r>
            <a:r>
              <a:rPr lang="en-US" sz="1100" dirty="0" err="1" smtClean="0"/>
              <a:t>SCC_IMSKOZ_Code</a:t>
            </a:r>
            <a:r>
              <a:rPr lang="en-US" sz="1100" dirty="0" smtClean="0"/>
              <a:t>                              */</a:t>
            </a:r>
            <a:endParaRPr lang="ru-RU" sz="1100" dirty="0" smtClean="0"/>
          </a:p>
          <a:p>
            <a:pPr algn="just"/>
            <a:r>
              <a:rPr lang="en-US" sz="1100" dirty="0" smtClean="0"/>
              <a:t>/* Description : IMSKOZ Code                                */</a:t>
            </a:r>
            <a:endParaRPr lang="ru-RU" sz="1100" dirty="0" smtClean="0"/>
          </a:p>
          <a:p>
            <a:pPr algn="just"/>
            <a:r>
              <a:rPr lang="en-US" sz="1100" dirty="0" smtClean="0"/>
              <a:t>/************************************************************/</a:t>
            </a:r>
            <a:endParaRPr lang="ru-RU" sz="1100" dirty="0" smtClean="0"/>
          </a:p>
          <a:p>
            <a:pPr algn="just"/>
            <a:r>
              <a:rPr lang="en-US" sz="1100" dirty="0" smtClean="0"/>
              <a:t>void _</a:t>
            </a:r>
            <a:r>
              <a:rPr lang="en-US" sz="1100" dirty="0" err="1" smtClean="0"/>
              <a:t>SCC_IMSKOZ_Code</a:t>
            </a:r>
            <a:r>
              <a:rPr lang="en-US" sz="1100" dirty="0" smtClean="0"/>
              <a:t>()</a:t>
            </a:r>
            <a:endParaRPr lang="ru-RU" sz="1100" dirty="0" smtClean="0"/>
          </a:p>
          <a:p>
            <a:pPr algn="just"/>
            <a:r>
              <a:rPr lang="en-US" sz="1100" dirty="0" smtClean="0"/>
              <a:t>{</a:t>
            </a:r>
            <a:endParaRPr lang="ru-RU" sz="1100" dirty="0" smtClean="0"/>
          </a:p>
          <a:p>
            <a:pPr algn="just"/>
            <a:r>
              <a:rPr lang="en-US" sz="1100" dirty="0" smtClean="0"/>
              <a:t>	BF_BOO[ _SCC_ZPBM ] = BF_BOO[ _SCC_XPBLBM ] &amp;&amp; BF_BOO[ _SCC_ZBSHT ] || BF_BOO[ _SCC_ZPBM ] &amp;&amp;  ! ( BF_BOO[ _SCC_XPBLBM ] &amp;&amp; BF_BOO[ _SCC_ZBSHT ] || BF_BOO[ _SCC_FKO ] || BF_BOO[ _SCC_X1KY27 ] );</a:t>
            </a:r>
            <a:endParaRPr lang="ru-RU" sz="1100" dirty="0" smtClean="0"/>
          </a:p>
          <a:p>
            <a:pPr algn="just"/>
            <a:r>
              <a:rPr lang="en-US" sz="1100" dirty="0" smtClean="0"/>
              <a:t>	BF_BOO[ _SCC_ZPKO ] = BF_BOO[ _SCC_HVM5 ] || BF_BOO[ _SCC_XPBLKO ] &amp;&amp; BF_BOO[ _SCC_ZBSHT ] || BF_BOO[ _SCC_ZPKO ] &amp;&amp;  ! ( BF_BOO[ _SCC_XPBLKO ] &amp;&amp; BF_BOO[ _SCC_ZBSHT ] || BF_BOO[ _SCC_X1KY27 ] );</a:t>
            </a:r>
            <a:endParaRPr lang="ru-RU" sz="1100" dirty="0" smtClean="0"/>
          </a:p>
          <a:p>
            <a:pPr algn="just"/>
            <a:r>
              <a:rPr lang="en-US" sz="1100" dirty="0" smtClean="0"/>
              <a:t>	BF_BOO[ _SCC_ZBLBKL ] = BF_BOO[ _SCC_XBLVKL ] &amp;&amp; BF_BOO[ _SCC_ZBSHT ] || BF_BOO[ _SCC_ZBLBKL ] &amp;&amp;  ! ( BF_BOO[ _SCC_XPBLBM ] &amp;&amp; BF_BOO[ _SCC_ZBSHT ] || BF_BOO[ _SCC_XPK066 ] );</a:t>
            </a:r>
            <a:endParaRPr lang="ru-RU" sz="1100" dirty="0" smtClean="0"/>
          </a:p>
          <a:p>
            <a:pPr algn="just"/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7035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effectLst/>
              </a:rPr>
              <a:t>Запись блок-схем на языке </a:t>
            </a:r>
            <a:r>
              <a:rPr lang="ru-RU" sz="3200" dirty="0" smtClean="0">
                <a:effectLst/>
              </a:rPr>
              <a:t>Геракл (допускается  «ручной» ввод)</a:t>
            </a:r>
            <a:endParaRPr lang="ru-RU" sz="3200" dirty="0"/>
          </a:p>
        </p:txBody>
      </p:sp>
      <p:pic>
        <p:nvPicPr>
          <p:cNvPr id="4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32856"/>
            <a:ext cx="6552728" cy="433811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59632" y="1412776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prstClr val="white"/>
                </a:solidFill>
              </a:rPr>
              <a:t>Блок-схему </a:t>
            </a:r>
            <a:r>
              <a:rPr lang="ru-RU" dirty="0">
                <a:solidFill>
                  <a:prstClr val="white"/>
                </a:solidFill>
              </a:rPr>
              <a:t>алгоритма (например, </a:t>
            </a:r>
            <a:r>
              <a:rPr lang="ru-RU" dirty="0" smtClean="0">
                <a:solidFill>
                  <a:prstClr val="white"/>
                </a:solidFill>
              </a:rPr>
              <a:t>нарисованную «от руки» или созданную в </a:t>
            </a:r>
            <a:r>
              <a:rPr lang="en-US" dirty="0">
                <a:solidFill>
                  <a:prstClr val="white"/>
                </a:solidFill>
              </a:rPr>
              <a:t>MS Visio</a:t>
            </a:r>
            <a:r>
              <a:rPr lang="ru-RU" dirty="0">
                <a:solidFill>
                  <a:prstClr val="white"/>
                </a:solidFill>
              </a:rPr>
              <a:t>) </a:t>
            </a:r>
            <a:r>
              <a:rPr lang="ru-RU" dirty="0" smtClean="0">
                <a:solidFill>
                  <a:prstClr val="white"/>
                </a:solidFill>
              </a:rPr>
              <a:t>необходимо вначале разметить.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shade val="50000"/>
                  </a:prstClr>
                </a:solidFill>
              </a:rPr>
              <a:t>Акунович С.И.</a:t>
            </a:r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>
                <a:solidFill>
                  <a:prstClr val="white">
                    <a:shade val="50000"/>
                  </a:prstClr>
                </a:solidFill>
              </a:rPr>
              <a:pPr/>
              <a:t>6</a:t>
            </a:fld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Запись блок-схем на языке Геракл</a:t>
            </a:r>
            <a:endParaRPr lang="ru-RU" dirty="0"/>
          </a:p>
        </p:txBody>
      </p:sp>
      <p:pic>
        <p:nvPicPr>
          <p:cNvPr id="13" name="Объект 12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4481" y="2408114"/>
            <a:ext cx="5895763" cy="400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1979712" y="1484784"/>
            <a:ext cx="5022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prstClr val="white"/>
                </a:solidFill>
              </a:rPr>
              <a:t>Размеченную блок-схему записываем на языке </a:t>
            </a:r>
            <a:r>
              <a:rPr lang="ru-RU" dirty="0" smtClean="0">
                <a:solidFill>
                  <a:prstClr val="white"/>
                </a:solidFill>
              </a:rPr>
              <a:t>Геракл </a:t>
            </a:r>
            <a:r>
              <a:rPr lang="ru-RU" dirty="0">
                <a:solidFill>
                  <a:prstClr val="white"/>
                </a:solidFill>
              </a:rPr>
              <a:t>(например, в редакторе Блокнот).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shade val="50000"/>
                  </a:prstClr>
                </a:solidFill>
              </a:rPr>
              <a:t>Акунович С.И.</a:t>
            </a:r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>
                <a:solidFill>
                  <a:prstClr val="white">
                    <a:shade val="50000"/>
                  </a:prstClr>
                </a:solidFill>
              </a:rPr>
              <a:pPr/>
              <a:t>7</a:t>
            </a:fld>
            <a:endParaRPr lang="ru-RU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0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Преобразование блок-схем на язык Геракл</a:t>
            </a:r>
            <a:r>
              <a:rPr lang="ru-RU" dirty="0" smtClean="0">
                <a:effectLst/>
              </a:rPr>
              <a:t>(«автоматический» </a:t>
            </a:r>
            <a:r>
              <a:rPr lang="ru-RU" dirty="0">
                <a:effectLst/>
              </a:rPr>
              <a:t>ввод)</a:t>
            </a:r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833612"/>
            <a:ext cx="3105622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809920" y="1628800"/>
            <a:ext cx="41044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Созданные в MS VISIO блок-схемы </a:t>
            </a:r>
            <a:r>
              <a:rPr lang="ru-RU" sz="1600" dirty="0" smtClean="0"/>
              <a:t>автоматически считываются из ТЗ, преобразуются на язык Геракл и затем автоматически записываются на языке </a:t>
            </a:r>
            <a:r>
              <a:rPr lang="en-US" sz="1600" dirty="0" smtClean="0"/>
              <a:t>Delphi.</a:t>
            </a:r>
            <a:endParaRPr lang="ru-RU" sz="1600" dirty="0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07368" y="2924944"/>
            <a:ext cx="4914429" cy="3617193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0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Ввод табличных данных ТЗ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37160" indent="0">
              <a:buNone/>
            </a:pPr>
            <a:r>
              <a:rPr lang="ru-RU" dirty="0" smtClean="0"/>
              <a:t>Из </a:t>
            </a:r>
            <a:r>
              <a:rPr lang="ru-RU" dirty="0"/>
              <a:t>документа ТЗ считываются и записываются в виде </a:t>
            </a:r>
            <a:r>
              <a:rPr lang="ru-RU" dirty="0" smtClean="0"/>
              <a:t>предметных конструкций (текстовых файлов)</a:t>
            </a:r>
            <a:r>
              <a:rPr lang="ru-RU" b="1" dirty="0" smtClean="0"/>
              <a:t>:</a:t>
            </a:r>
            <a:endParaRPr lang="ru-RU" dirty="0"/>
          </a:p>
          <a:p>
            <a:pPr lvl="0"/>
            <a:r>
              <a:rPr lang="ru-RU" dirty="0"/>
              <a:t>Логические функции;</a:t>
            </a:r>
          </a:p>
          <a:p>
            <a:pPr lvl="0"/>
            <a:r>
              <a:rPr lang="ru-RU" dirty="0"/>
              <a:t>Команды управления;</a:t>
            </a:r>
          </a:p>
          <a:p>
            <a:pPr lvl="0"/>
            <a:r>
              <a:rPr lang="ru-RU" dirty="0"/>
              <a:t>Сигналы срабатывания таймеров;</a:t>
            </a:r>
          </a:p>
          <a:p>
            <a:pPr lvl="0"/>
            <a:r>
              <a:rPr lang="ru-RU" dirty="0"/>
              <a:t>Внешние соединители;</a:t>
            </a:r>
          </a:p>
          <a:p>
            <a:pPr lvl="0"/>
            <a:r>
              <a:rPr lang="ru-RU" dirty="0"/>
              <a:t>Условия запуска </a:t>
            </a:r>
            <a:r>
              <a:rPr lang="ru-RU" dirty="0" smtClean="0"/>
              <a:t>алгоритмов. </a:t>
            </a:r>
          </a:p>
          <a:p>
            <a:pPr marL="137160" lvl="0" indent="0">
              <a:buNone/>
            </a:pPr>
            <a:r>
              <a:rPr lang="ru-RU" i="1" dirty="0" smtClean="0">
                <a:solidFill>
                  <a:srgbClr val="00B050"/>
                </a:solidFill>
              </a:rPr>
              <a:t>Принципиально важно, что ввод </a:t>
            </a:r>
            <a:r>
              <a:rPr lang="ru-RU" i="1" dirty="0">
                <a:solidFill>
                  <a:srgbClr val="00B050"/>
                </a:solidFill>
              </a:rPr>
              <a:t>табличных данных </a:t>
            </a:r>
            <a:r>
              <a:rPr lang="ru-RU" i="1" dirty="0" smtClean="0">
                <a:solidFill>
                  <a:srgbClr val="00B050"/>
                </a:solidFill>
              </a:rPr>
              <a:t>ТЗ выполняется полностью автоматически</a:t>
            </a:r>
            <a:r>
              <a:rPr lang="en-US" i="1" dirty="0" smtClean="0">
                <a:solidFill>
                  <a:srgbClr val="00B050"/>
                </a:solidFill>
              </a:rPr>
              <a:t> 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Акунович С.И.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C949-DAC4-4F36-B469-C12F6F1F3E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7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1460</TotalTime>
  <Words>2662</Words>
  <Application>Microsoft Office PowerPoint</Application>
  <PresentationFormat>Экран (4:3)</PresentationFormat>
  <Paragraphs>357</Paragraphs>
  <Slides>55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Апекс</vt:lpstr>
      <vt:lpstr>Назначение приложения «Гиперсистема»</vt:lpstr>
      <vt:lpstr>Структура приложения «Гиперсистема»</vt:lpstr>
      <vt:lpstr>Блок управления</vt:lpstr>
      <vt:lpstr>Комплексное логическое моделирование (первый уровень отработки)</vt:lpstr>
      <vt:lpstr>Ввод данных из ТЗ для создания модели (полностью автоматизирован!)</vt:lpstr>
      <vt:lpstr>Запись блок-схем на языке Геракл (допускается  «ручной» ввод)</vt:lpstr>
      <vt:lpstr>Запись блок-схем на языке Геракл</vt:lpstr>
      <vt:lpstr>Преобразование блок-схем на язык Геракл(«автоматический» ввод)</vt:lpstr>
      <vt:lpstr>Ввод табличных данных ТЗ</vt:lpstr>
      <vt:lpstr>Синтез модели</vt:lpstr>
      <vt:lpstr>Отработка и компиляция  модели</vt:lpstr>
      <vt:lpstr>Отработка предметных конструкций модели</vt:lpstr>
      <vt:lpstr>Отработка и компиляция  модели</vt:lpstr>
      <vt:lpstr>Пакетное моделирование  (моделирование можно выполнять прямо в документе ТЗ!)</vt:lpstr>
      <vt:lpstr>Пакетное моделирование</vt:lpstr>
      <vt:lpstr>Пакетное моделирование (Команда H6235 подана из ТЗ!)</vt:lpstr>
      <vt:lpstr>Анализ</vt:lpstr>
      <vt:lpstr>Речевое  оповещение</vt:lpstr>
      <vt:lpstr>Цветовое отображение переключений в документе ТЗ</vt:lpstr>
      <vt:lpstr>Цветовое отображение переключений в документе ТЗ</vt:lpstr>
      <vt:lpstr>Цветовое отображение переключений в документе ТЗ</vt:lpstr>
      <vt:lpstr>Цветовое отображение переключений в документе ТЗ</vt:lpstr>
      <vt:lpstr>Пакетное моделирование</vt:lpstr>
      <vt:lpstr>Граф управления ФС</vt:lpstr>
      <vt:lpstr>Пакетное моделирование  (моделирование нештатных ситуаций!)</vt:lpstr>
      <vt:lpstr>Пакетное моделирование  (ПВП Запуск алгоритмов)</vt:lpstr>
      <vt:lpstr>Пакетное моделирование  (нештатная ситуация в процессе 428!)</vt:lpstr>
      <vt:lpstr>Внесение изменений в документ ТЗ</vt:lpstr>
      <vt:lpstr>Визуальное логическое моделирование  (второй уровень отработки)</vt:lpstr>
      <vt:lpstr>Работа с приложением ISaGRAF</vt:lpstr>
      <vt:lpstr>Работа с приложением ISaGRAF</vt:lpstr>
      <vt:lpstr>Работа с приложением ISaGRAF</vt:lpstr>
      <vt:lpstr>Представление алгоритмов на SFC</vt:lpstr>
      <vt:lpstr>Визуальное моделирование алгоритмов управления</vt:lpstr>
      <vt:lpstr>Представление функций на LD</vt:lpstr>
      <vt:lpstr>Представление функций на LD (программа)</vt:lpstr>
      <vt:lpstr>Представление функций на LD (словарь переменных)</vt:lpstr>
      <vt:lpstr>Представление функций на LD (браузер перекрестных ссылок)</vt:lpstr>
      <vt:lpstr>Представление функций на LD (списки наблюдения)</vt:lpstr>
      <vt:lpstr>Визуальное моделирование логических функций</vt:lpstr>
      <vt:lpstr>Визуальное моделирование логических функций</vt:lpstr>
      <vt:lpstr>Визуальное моделирование логических функций</vt:lpstr>
      <vt:lpstr>Визуальное моделирование логических функций</vt:lpstr>
      <vt:lpstr>Визуальное моделирование логических функций</vt:lpstr>
      <vt:lpstr>Визуальное моделирование логических функций</vt:lpstr>
      <vt:lpstr>Комплексное визуальное моделирование  (алгоритмы и функции)</vt:lpstr>
      <vt:lpstr>Комплексное визуальное моделирование</vt:lpstr>
      <vt:lpstr>Комплексное визуальное моделирование</vt:lpstr>
      <vt:lpstr>Макетное программирование МК</vt:lpstr>
      <vt:lpstr>Макетное программирование МК</vt:lpstr>
      <vt:lpstr>Макетное программирование МК</vt:lpstr>
      <vt:lpstr>Макетное программирование МК</vt:lpstr>
      <vt:lpstr>Макетное программирование МК</vt:lpstr>
      <vt:lpstr>Макетное программирование МК</vt:lpstr>
      <vt:lpstr>Макетное программирование МК</vt:lpstr>
    </vt:vector>
  </TitlesOfParts>
  <Company>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Назначение</dc:title>
  <dc:creator>СТАС</dc:creator>
  <cp:lastModifiedBy>STAS</cp:lastModifiedBy>
  <cp:revision>177</cp:revision>
  <dcterms:created xsi:type="dcterms:W3CDTF">2013-08-23T17:04:18Z</dcterms:created>
  <dcterms:modified xsi:type="dcterms:W3CDTF">2013-12-11T07:40:06Z</dcterms:modified>
</cp:coreProperties>
</file>